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312" r:id="rId3"/>
    <p:sldId id="313" r:id="rId4"/>
    <p:sldId id="318" r:id="rId5"/>
    <p:sldId id="295" r:id="rId6"/>
    <p:sldId id="303" r:id="rId7"/>
    <p:sldId id="291" r:id="rId8"/>
    <p:sldId id="301" r:id="rId9"/>
    <p:sldId id="263" r:id="rId10"/>
    <p:sldId id="302" r:id="rId11"/>
    <p:sldId id="316" r:id="rId12"/>
    <p:sldId id="292" r:id="rId13"/>
    <p:sldId id="293" r:id="rId14"/>
    <p:sldId id="294" r:id="rId15"/>
    <p:sldId id="317" r:id="rId16"/>
    <p:sldId id="304" r:id="rId17"/>
    <p:sldId id="306" r:id="rId18"/>
    <p:sldId id="298" r:id="rId19"/>
    <p:sldId id="326" r:id="rId20"/>
    <p:sldId id="308" r:id="rId21"/>
    <p:sldId id="309" r:id="rId22"/>
    <p:sldId id="310" r:id="rId23"/>
    <p:sldId id="319" r:id="rId24"/>
    <p:sldId id="324" r:id="rId25"/>
    <p:sldId id="323" r:id="rId26"/>
    <p:sldId id="325" r:id="rId27"/>
    <p:sldId id="32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96" autoAdjust="0"/>
    <p:restoredTop sz="94660"/>
  </p:normalViewPr>
  <p:slideViewPr>
    <p:cSldViewPr snapToGrid="0">
      <p:cViewPr>
        <p:scale>
          <a:sx n="60" d="100"/>
          <a:sy n="60" d="100"/>
        </p:scale>
        <p:origin x="864" y="216"/>
      </p:cViewPr>
      <p:guideLst/>
    </p:cSldViewPr>
  </p:slideViewPr>
  <p:notesTextViewPr>
    <p:cViewPr>
      <p:scale>
        <a:sx n="1" d="1"/>
        <a:sy n="1" d="1"/>
      </p:scale>
      <p:origin x="0" y="0"/>
    </p:cViewPr>
  </p:notesTextViewPr>
  <p:notesViewPr>
    <p:cSldViewPr snapToGrid="0">
      <p:cViewPr varScale="1">
        <p:scale>
          <a:sx n="86" d="100"/>
          <a:sy n="86" d="100"/>
        </p:scale>
        <p:origin x="3928"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34090A-A247-794A-86D5-5637AC94214F}" type="datetimeFigureOut">
              <a:rPr lang="en-US" smtClean="0"/>
              <a:t>7/5/2021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0BEB5A-6EBD-4F47-8E5A-35280EE11B69}" type="slidenum">
              <a:rPr lang="en-US" smtClean="0"/>
              <a:t>‹#›</a:t>
            </a:fld>
            <a:endParaRPr lang="en-US"/>
          </a:p>
        </p:txBody>
      </p:sp>
    </p:spTree>
    <p:extLst>
      <p:ext uri="{BB962C8B-B14F-4D97-AF65-F5344CB8AC3E}">
        <p14:creationId xmlns:p14="http://schemas.microsoft.com/office/powerpoint/2010/main" val="3448923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November 2020, Karen formed a committee to prepare a 5-year strategic plan. She named Andy, Chuck, George, Norma, and me with Karen as an ad hoc member. I volunteered to chair the committee. For the next three months, we met pretty much weekly. We created the plan in an Excel spreadsheet and in this </a:t>
            </a:r>
            <a:r>
              <a:rPr lang="en-US" dirty="0" err="1"/>
              <a:t>Powerpoint</a:t>
            </a:r>
            <a:r>
              <a:rPr lang="en-US"/>
              <a:t> version for communication to the Board and general membership.</a:t>
            </a:r>
          </a:p>
        </p:txBody>
      </p:sp>
      <p:sp>
        <p:nvSpPr>
          <p:cNvPr id="4" name="Slide Number Placeholder 3"/>
          <p:cNvSpPr>
            <a:spLocks noGrp="1"/>
          </p:cNvSpPr>
          <p:nvPr>
            <p:ph type="sldNum" sz="quarter" idx="5"/>
          </p:nvPr>
        </p:nvSpPr>
        <p:spPr/>
        <p:txBody>
          <a:bodyPr/>
          <a:lstStyle/>
          <a:p>
            <a:fld id="{A60BEB5A-6EBD-4F47-8E5A-35280EE11B69}" type="slidenum">
              <a:rPr lang="en-US" smtClean="0"/>
              <a:t>1</a:t>
            </a:fld>
            <a:endParaRPr lang="en-US"/>
          </a:p>
        </p:txBody>
      </p:sp>
    </p:spTree>
    <p:extLst>
      <p:ext uri="{BB962C8B-B14F-4D97-AF65-F5344CB8AC3E}">
        <p14:creationId xmlns:p14="http://schemas.microsoft.com/office/powerpoint/2010/main" val="632323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Board members and a few others are engaged. We think we can do better by encouraging every member to serve on a committee and by asking members to sign up for duties during meetings and events.</a:t>
            </a:r>
          </a:p>
          <a:p>
            <a:endParaRPr lang="en-US"/>
          </a:p>
          <a:p>
            <a:r>
              <a:rPr lang="en-US"/>
              <a:t>We think we can engage more with the Interact clubs – get their ideas, provide volunteer opportunities, help them plan their year. Include them in our events.</a:t>
            </a:r>
          </a:p>
          <a:p>
            <a:endParaRPr lang="en-US"/>
          </a:p>
          <a:p>
            <a:r>
              <a:rPr lang="en-US"/>
              <a:t>We envision every local business to engage with Rotary in some way – large or small. As a financial sponsor, or just a friend or Rotary.</a:t>
            </a:r>
          </a:p>
          <a:p>
            <a:endParaRPr lang="en-US"/>
          </a:p>
          <a:p>
            <a:r>
              <a:rPr lang="en-US"/>
              <a:t>Everybody likes to be appreciated. We can express our appreciation in many ways. One way is to include an appreciation moment in our regular meetings.</a:t>
            </a:r>
          </a:p>
          <a:p>
            <a:endParaRPr lang="en-US"/>
          </a:p>
          <a:p>
            <a:r>
              <a:rPr lang="en-US" b="1"/>
              <a:t>Take-away – </a:t>
            </a:r>
            <a:r>
              <a:rPr lang="en-US"/>
              <a:t>Most people will respond if asked and want to know their efforts are appreciated. So it’s largely about please and thank you.</a:t>
            </a:r>
          </a:p>
        </p:txBody>
      </p:sp>
      <p:sp>
        <p:nvSpPr>
          <p:cNvPr id="4" name="Slide Number Placeholder 3"/>
          <p:cNvSpPr>
            <a:spLocks noGrp="1"/>
          </p:cNvSpPr>
          <p:nvPr>
            <p:ph type="sldNum" sz="quarter" idx="5"/>
          </p:nvPr>
        </p:nvSpPr>
        <p:spPr/>
        <p:txBody>
          <a:bodyPr/>
          <a:lstStyle/>
          <a:p>
            <a:fld id="{A60BEB5A-6EBD-4F47-8E5A-35280EE11B69}" type="slidenum">
              <a:rPr lang="en-US" smtClean="0"/>
              <a:t>13</a:t>
            </a:fld>
            <a:endParaRPr lang="en-US"/>
          </a:p>
        </p:txBody>
      </p:sp>
    </p:spTree>
    <p:extLst>
      <p:ext uri="{BB962C8B-B14F-4D97-AF65-F5344CB8AC3E}">
        <p14:creationId xmlns:p14="http://schemas.microsoft.com/office/powerpoint/2010/main" val="1383730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know that learning more about Rotary through the RLI makes better members and members that stay.</a:t>
            </a:r>
          </a:p>
          <a:p>
            <a:endParaRPr lang="en-US"/>
          </a:p>
          <a:p>
            <a:r>
              <a:rPr lang="en-US"/>
              <a:t>We would encourage all Board members to attend RLI.</a:t>
            </a:r>
          </a:p>
          <a:p>
            <a:r>
              <a:rPr lang="en-US"/>
              <a:t>Invite District leaders to speak at our meetings.</a:t>
            </a:r>
          </a:p>
          <a:p>
            <a:r>
              <a:rPr lang="en-US"/>
              <a:t>Highlight District events in the Roundabout and in our meetings, and</a:t>
            </a:r>
          </a:p>
          <a:p>
            <a:r>
              <a:rPr lang="en-US"/>
              <a:t>Provide training on District and International websites.</a:t>
            </a:r>
          </a:p>
          <a:p>
            <a:endParaRPr lang="en-US"/>
          </a:p>
          <a:p>
            <a:endParaRPr lang="en-US"/>
          </a:p>
        </p:txBody>
      </p:sp>
      <p:sp>
        <p:nvSpPr>
          <p:cNvPr id="4" name="Slide Number Placeholder 3"/>
          <p:cNvSpPr>
            <a:spLocks noGrp="1"/>
          </p:cNvSpPr>
          <p:nvPr>
            <p:ph type="sldNum" sz="quarter" idx="5"/>
          </p:nvPr>
        </p:nvSpPr>
        <p:spPr/>
        <p:txBody>
          <a:bodyPr/>
          <a:lstStyle/>
          <a:p>
            <a:fld id="{A60BEB5A-6EBD-4F47-8E5A-35280EE11B69}" type="slidenum">
              <a:rPr lang="en-US" smtClean="0"/>
              <a:t>14</a:t>
            </a:fld>
            <a:endParaRPr lang="en-US"/>
          </a:p>
        </p:txBody>
      </p:sp>
    </p:spTree>
    <p:extLst>
      <p:ext uri="{BB962C8B-B14F-4D97-AF65-F5344CB8AC3E}">
        <p14:creationId xmlns:p14="http://schemas.microsoft.com/office/powerpoint/2010/main" val="351191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0BEB5A-6EBD-4F47-8E5A-35280EE11B69}" type="slidenum">
              <a:rPr lang="en-US" smtClean="0"/>
              <a:t>18</a:t>
            </a:fld>
            <a:endParaRPr lang="en-US"/>
          </a:p>
        </p:txBody>
      </p:sp>
    </p:spTree>
    <p:extLst>
      <p:ext uri="{BB962C8B-B14F-4D97-AF65-F5344CB8AC3E}">
        <p14:creationId xmlns:p14="http://schemas.microsoft.com/office/powerpoint/2010/main" val="1730084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Under each Major Goal, we defined measurable Objectives and Actions, with each one being measurable and trackable and further detailed in clearly defined action steps.</a:t>
            </a:r>
          </a:p>
          <a:p>
            <a:endParaRPr lang="en-US"/>
          </a:p>
          <a:p>
            <a:r>
              <a:rPr lang="en-US"/>
              <a:t>We said we were going to add 5 new members per year through a structured process like Andy has put together as Membership Chair. We said we were going to do that in three ways: structured outreach, getting all our members involved, and engaging community officials.</a:t>
            </a:r>
          </a:p>
          <a:p>
            <a:endParaRPr lang="en-US"/>
          </a:p>
          <a:p>
            <a:r>
              <a:rPr lang="en-US"/>
              <a:t>We set objectives for fundraisers – what we do, how we do it.</a:t>
            </a:r>
          </a:p>
          <a:p>
            <a:endParaRPr lang="en-US"/>
          </a:p>
          <a:p>
            <a:r>
              <a:rPr lang="en-US"/>
              <a:t>We set objectives to engage, promote, and recognize people who make major contributions to our community.</a:t>
            </a:r>
          </a:p>
          <a:p>
            <a:endParaRPr lang="en-US"/>
          </a:p>
          <a:p>
            <a:r>
              <a:rPr lang="en-US"/>
              <a:t>We also set an objective to build relationships with potential sponsors.</a:t>
            </a:r>
          </a:p>
          <a:p>
            <a:endParaRPr lang="en-US"/>
          </a:p>
          <a:p>
            <a:r>
              <a:rPr lang="en-US" b="1"/>
              <a:t>Take-away: </a:t>
            </a:r>
            <a:r>
              <a:rPr lang="en-US"/>
              <a:t>Through these initiatives we will grow, do more, be more visible, and find ways for other people and other organizations to join with us. By better serving the community, we will have more impact.</a:t>
            </a:r>
          </a:p>
        </p:txBody>
      </p:sp>
      <p:sp>
        <p:nvSpPr>
          <p:cNvPr id="4" name="Slide Number Placeholder 3"/>
          <p:cNvSpPr>
            <a:spLocks noGrp="1"/>
          </p:cNvSpPr>
          <p:nvPr>
            <p:ph type="sldNum" sz="quarter" idx="5"/>
          </p:nvPr>
        </p:nvSpPr>
        <p:spPr/>
        <p:txBody>
          <a:bodyPr/>
          <a:lstStyle/>
          <a:p>
            <a:fld id="{A60BEB5A-6EBD-4F47-8E5A-35280EE11B69}" type="slidenum">
              <a:rPr lang="en-US" smtClean="0"/>
              <a:t>2</a:t>
            </a:fld>
            <a:endParaRPr lang="en-US"/>
          </a:p>
        </p:txBody>
      </p:sp>
    </p:spTree>
    <p:extLst>
      <p:ext uri="{BB962C8B-B14F-4D97-AF65-F5344CB8AC3E}">
        <p14:creationId xmlns:p14="http://schemas.microsoft.com/office/powerpoint/2010/main" val="3083859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felt that we should agree on what our mission is as a club, our vision of how we want ourselves and others to perceive the club, and a brief punchy saying, like Service Above Self. This is what we came up with. We struggled most coming up with a mantra and theses are some of the others we considered.</a:t>
            </a:r>
          </a:p>
        </p:txBody>
      </p:sp>
      <p:sp>
        <p:nvSpPr>
          <p:cNvPr id="4" name="Slide Number Placeholder 3"/>
          <p:cNvSpPr>
            <a:spLocks noGrp="1"/>
          </p:cNvSpPr>
          <p:nvPr>
            <p:ph type="sldNum" sz="quarter" idx="5"/>
          </p:nvPr>
        </p:nvSpPr>
        <p:spPr/>
        <p:txBody>
          <a:bodyPr/>
          <a:lstStyle/>
          <a:p>
            <a:fld id="{A60BEB5A-6EBD-4F47-8E5A-35280EE11B69}" type="slidenum">
              <a:rPr lang="en-US" smtClean="0"/>
              <a:t>5</a:t>
            </a:fld>
            <a:endParaRPr lang="en-US"/>
          </a:p>
        </p:txBody>
      </p:sp>
    </p:spTree>
    <p:extLst>
      <p:ext uri="{BB962C8B-B14F-4D97-AF65-F5344CB8AC3E}">
        <p14:creationId xmlns:p14="http://schemas.microsoft.com/office/powerpoint/2010/main" val="311361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felt that we should agree on what our mission is as a club, our vision of how we want ourselves and others to perceive the club, and a brief punchy saying, like Service Above Self. This is what we came up with. We struggled most coming up with a mantra and theses are some of the others we considered.</a:t>
            </a:r>
          </a:p>
        </p:txBody>
      </p:sp>
      <p:sp>
        <p:nvSpPr>
          <p:cNvPr id="4" name="Slide Number Placeholder 3"/>
          <p:cNvSpPr>
            <a:spLocks noGrp="1"/>
          </p:cNvSpPr>
          <p:nvPr>
            <p:ph type="sldNum" sz="quarter" idx="5"/>
          </p:nvPr>
        </p:nvSpPr>
        <p:spPr/>
        <p:txBody>
          <a:bodyPr/>
          <a:lstStyle/>
          <a:p>
            <a:fld id="{A60BEB5A-6EBD-4F47-8E5A-35280EE11B69}" type="slidenum">
              <a:rPr lang="en-US" smtClean="0"/>
              <a:t>6</a:t>
            </a:fld>
            <a:endParaRPr lang="en-US"/>
          </a:p>
        </p:txBody>
      </p:sp>
    </p:spTree>
    <p:extLst>
      <p:ext uri="{BB962C8B-B14F-4D97-AF65-F5344CB8AC3E}">
        <p14:creationId xmlns:p14="http://schemas.microsoft.com/office/powerpoint/2010/main" val="3627619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Under each Major Goal, we defined measurable Objectives and Actions, with each one being measurable and trackable and further detailed in clearly defined action steps.</a:t>
            </a:r>
          </a:p>
          <a:p>
            <a:endParaRPr lang="en-US"/>
          </a:p>
          <a:p>
            <a:r>
              <a:rPr lang="en-US"/>
              <a:t>We said we were going to add 5 new members per year through a structured process like Andy has put together as Membership Chair. We said we were going to do that in three ways: structured outreach, getting all our members involved, and engaging community officials.</a:t>
            </a:r>
          </a:p>
          <a:p>
            <a:endParaRPr lang="en-US"/>
          </a:p>
          <a:p>
            <a:r>
              <a:rPr lang="en-US"/>
              <a:t>We set objectives for fundraisers – what we do, how we do it.</a:t>
            </a:r>
          </a:p>
          <a:p>
            <a:endParaRPr lang="en-US"/>
          </a:p>
          <a:p>
            <a:r>
              <a:rPr lang="en-US"/>
              <a:t>We set objectives to engage, promote, and recognize people who make major contributions to our community.</a:t>
            </a:r>
          </a:p>
          <a:p>
            <a:endParaRPr lang="en-US"/>
          </a:p>
          <a:p>
            <a:r>
              <a:rPr lang="en-US"/>
              <a:t>We also set an objective to build relationships with potential sponsors.</a:t>
            </a:r>
          </a:p>
          <a:p>
            <a:endParaRPr lang="en-US"/>
          </a:p>
          <a:p>
            <a:r>
              <a:rPr lang="en-US" b="1"/>
              <a:t>Take-away: </a:t>
            </a:r>
            <a:r>
              <a:rPr lang="en-US"/>
              <a:t>Through these initiatives we will grow, do more, be more visible, and find ways for other people and other organizations to join with us. By better serving the community, we will have more impact.</a:t>
            </a:r>
          </a:p>
        </p:txBody>
      </p:sp>
      <p:sp>
        <p:nvSpPr>
          <p:cNvPr id="4" name="Slide Number Placeholder 3"/>
          <p:cNvSpPr>
            <a:spLocks noGrp="1"/>
          </p:cNvSpPr>
          <p:nvPr>
            <p:ph type="sldNum" sz="quarter" idx="5"/>
          </p:nvPr>
        </p:nvSpPr>
        <p:spPr/>
        <p:txBody>
          <a:bodyPr/>
          <a:lstStyle/>
          <a:p>
            <a:fld id="{A60BEB5A-6EBD-4F47-8E5A-35280EE11B69}" type="slidenum">
              <a:rPr lang="en-US" smtClean="0"/>
              <a:t>7</a:t>
            </a:fld>
            <a:endParaRPr lang="en-US"/>
          </a:p>
        </p:txBody>
      </p:sp>
    </p:spTree>
    <p:extLst>
      <p:ext uri="{BB962C8B-B14F-4D97-AF65-F5344CB8AC3E}">
        <p14:creationId xmlns:p14="http://schemas.microsoft.com/office/powerpoint/2010/main" val="1226999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looked at different ways to structure the plan and decided to follow the approach used by Rotary International in their plan. RI chose four Major Goals as the first level: 1. Increase our impact, 2. Expand our reach, 3. Strengthen our image / reputation, and 4, Enhance Participant Engagement. We chose one more, Improve our knowledge of Rotary.</a:t>
            </a:r>
          </a:p>
        </p:txBody>
      </p:sp>
      <p:sp>
        <p:nvSpPr>
          <p:cNvPr id="4" name="Slide Number Placeholder 3"/>
          <p:cNvSpPr>
            <a:spLocks noGrp="1"/>
          </p:cNvSpPr>
          <p:nvPr>
            <p:ph type="sldNum" sz="quarter" idx="5"/>
          </p:nvPr>
        </p:nvSpPr>
        <p:spPr/>
        <p:txBody>
          <a:bodyPr/>
          <a:lstStyle/>
          <a:p>
            <a:fld id="{A60BEB5A-6EBD-4F47-8E5A-35280EE11B69}" type="slidenum">
              <a:rPr lang="en-US" smtClean="0"/>
              <a:t>9</a:t>
            </a:fld>
            <a:endParaRPr lang="en-US"/>
          </a:p>
        </p:txBody>
      </p:sp>
    </p:spTree>
    <p:extLst>
      <p:ext uri="{BB962C8B-B14F-4D97-AF65-F5344CB8AC3E}">
        <p14:creationId xmlns:p14="http://schemas.microsoft.com/office/powerpoint/2010/main" val="1130341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Under each Major Goal, we defined measurable Objectives and Actions, with each one being measurable and trackable and further detailed in clearly defined action steps.</a:t>
            </a:r>
          </a:p>
          <a:p>
            <a:endParaRPr lang="en-US"/>
          </a:p>
          <a:p>
            <a:r>
              <a:rPr lang="en-US"/>
              <a:t>We said we were going to add 5 new members per year through a structured process like Andy has put together as Membership Chair. We said we were going to do that in three ways: structured outreach, getting all our members involved, and engaging community officials.</a:t>
            </a:r>
          </a:p>
          <a:p>
            <a:endParaRPr lang="en-US"/>
          </a:p>
          <a:p>
            <a:r>
              <a:rPr lang="en-US"/>
              <a:t>We set objectives for fundraisers – what we do, how we do it.</a:t>
            </a:r>
          </a:p>
          <a:p>
            <a:endParaRPr lang="en-US"/>
          </a:p>
          <a:p>
            <a:r>
              <a:rPr lang="en-US"/>
              <a:t>We set objectives to engage, promote, and recognize people who make major contributions to our community.</a:t>
            </a:r>
          </a:p>
          <a:p>
            <a:endParaRPr lang="en-US"/>
          </a:p>
          <a:p>
            <a:r>
              <a:rPr lang="en-US"/>
              <a:t>We also set an objective to build relationships with potential sponsors.</a:t>
            </a:r>
          </a:p>
          <a:p>
            <a:endParaRPr lang="en-US"/>
          </a:p>
          <a:p>
            <a:r>
              <a:rPr lang="en-US" b="1"/>
              <a:t>Take-away: </a:t>
            </a:r>
            <a:r>
              <a:rPr lang="en-US"/>
              <a:t>Through these initiatives we will grow, do more, be more visible, and find ways for other people and other organizations to join with us. By better serving the community, we will have more impact.</a:t>
            </a:r>
          </a:p>
        </p:txBody>
      </p:sp>
      <p:sp>
        <p:nvSpPr>
          <p:cNvPr id="4" name="Slide Number Placeholder 3"/>
          <p:cNvSpPr>
            <a:spLocks noGrp="1"/>
          </p:cNvSpPr>
          <p:nvPr>
            <p:ph type="sldNum" sz="quarter" idx="5"/>
          </p:nvPr>
        </p:nvSpPr>
        <p:spPr/>
        <p:txBody>
          <a:bodyPr/>
          <a:lstStyle/>
          <a:p>
            <a:fld id="{A60BEB5A-6EBD-4F47-8E5A-35280EE11B69}" type="slidenum">
              <a:rPr lang="en-US" smtClean="0"/>
              <a:t>10</a:t>
            </a:fld>
            <a:endParaRPr lang="en-US"/>
          </a:p>
        </p:txBody>
      </p:sp>
    </p:spTree>
    <p:extLst>
      <p:ext uri="{BB962C8B-B14F-4D97-AF65-F5344CB8AC3E}">
        <p14:creationId xmlns:p14="http://schemas.microsoft.com/office/powerpoint/2010/main" val="387499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Under each Major Goal, we defined measurable Objectives and Actions, with each one being measurable and trackable and further detailed in clearly defined action steps.</a:t>
            </a:r>
          </a:p>
          <a:p>
            <a:endParaRPr lang="en-US"/>
          </a:p>
          <a:p>
            <a:r>
              <a:rPr lang="en-US"/>
              <a:t>We said we were going to add 5 new members per year through a structured process like Andy has put together as Membership Chair. We said we were going to do that in three ways: structured outreach, getting all our members involved, and engaging community officials.</a:t>
            </a:r>
          </a:p>
          <a:p>
            <a:endParaRPr lang="en-US"/>
          </a:p>
          <a:p>
            <a:r>
              <a:rPr lang="en-US"/>
              <a:t>We set objectives for fundraisers – what we do, how we do it.</a:t>
            </a:r>
          </a:p>
          <a:p>
            <a:endParaRPr lang="en-US"/>
          </a:p>
          <a:p>
            <a:r>
              <a:rPr lang="en-US"/>
              <a:t>We set objectives to engage, promote, and recognize people who make major contributions to our community.</a:t>
            </a:r>
          </a:p>
          <a:p>
            <a:endParaRPr lang="en-US"/>
          </a:p>
          <a:p>
            <a:r>
              <a:rPr lang="en-US"/>
              <a:t>We also set an objective to build relationships with potential sponsors.</a:t>
            </a:r>
          </a:p>
          <a:p>
            <a:endParaRPr lang="en-US"/>
          </a:p>
          <a:p>
            <a:r>
              <a:rPr lang="en-US" b="1"/>
              <a:t>Take-away: </a:t>
            </a:r>
            <a:r>
              <a:rPr lang="en-US"/>
              <a:t>Through these initiatives we will grow, do more, be more visible, and find ways for other people and other organizations to join with us. By better serving the community, we will have more impact.</a:t>
            </a:r>
          </a:p>
        </p:txBody>
      </p:sp>
      <p:sp>
        <p:nvSpPr>
          <p:cNvPr id="4" name="Slide Number Placeholder 3"/>
          <p:cNvSpPr>
            <a:spLocks noGrp="1"/>
          </p:cNvSpPr>
          <p:nvPr>
            <p:ph type="sldNum" sz="quarter" idx="5"/>
          </p:nvPr>
        </p:nvSpPr>
        <p:spPr/>
        <p:txBody>
          <a:bodyPr/>
          <a:lstStyle/>
          <a:p>
            <a:fld id="{A60BEB5A-6EBD-4F47-8E5A-35280EE11B69}" type="slidenum">
              <a:rPr lang="en-US" smtClean="0"/>
              <a:t>11</a:t>
            </a:fld>
            <a:endParaRPr lang="en-US"/>
          </a:p>
        </p:txBody>
      </p:sp>
    </p:spTree>
    <p:extLst>
      <p:ext uri="{BB962C8B-B14F-4D97-AF65-F5344CB8AC3E}">
        <p14:creationId xmlns:p14="http://schemas.microsoft.com/office/powerpoint/2010/main" val="3100722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looked at how we are viewed by the community and what we can do to make that better.</a:t>
            </a:r>
          </a:p>
          <a:p>
            <a:endParaRPr lang="en-US"/>
          </a:p>
          <a:p>
            <a:r>
              <a:rPr lang="en-US"/>
              <a:t>We can get the word out through social media and other means when we do something good.</a:t>
            </a:r>
          </a:p>
          <a:p>
            <a:endParaRPr lang="en-US"/>
          </a:p>
          <a:p>
            <a:r>
              <a:rPr lang="en-US"/>
              <a:t>We can show up together in public as we did on Veterans Day.</a:t>
            </a:r>
          </a:p>
          <a:p>
            <a:endParaRPr lang="en-US"/>
          </a:p>
          <a:p>
            <a:r>
              <a:rPr lang="en-US"/>
              <a:t>We can do more service projects like the upcoming </a:t>
            </a:r>
            <a:r>
              <a:rPr lang="en-US" err="1"/>
              <a:t>Edgwood</a:t>
            </a:r>
            <a:r>
              <a:rPr lang="en-US"/>
              <a:t> picnic.</a:t>
            </a:r>
          </a:p>
          <a:p>
            <a:endParaRPr lang="en-US"/>
          </a:p>
          <a:p>
            <a:r>
              <a:rPr lang="en-US"/>
              <a:t>We can recognize and promote our sponsors and contributors publicly.</a:t>
            </a:r>
          </a:p>
          <a:p>
            <a:endParaRPr lang="en-US"/>
          </a:p>
          <a:p>
            <a:r>
              <a:rPr lang="en-US"/>
              <a:t>We saw the 4-Way test as a vehicle to involve more people and possibly to solicit sponsorship.</a:t>
            </a:r>
          </a:p>
          <a:p>
            <a:endParaRPr lang="en-US"/>
          </a:p>
          <a:p>
            <a:r>
              <a:rPr lang="en-US" b="1"/>
              <a:t>Take-away: </a:t>
            </a:r>
            <a:r>
              <a:rPr lang="en-US"/>
              <a:t>We want to use the tools and opportunities available to use to show ourselves to the community in the best light.</a:t>
            </a:r>
          </a:p>
          <a:p>
            <a:endParaRPr lang="en-US"/>
          </a:p>
        </p:txBody>
      </p:sp>
      <p:sp>
        <p:nvSpPr>
          <p:cNvPr id="4" name="Slide Number Placeholder 3"/>
          <p:cNvSpPr>
            <a:spLocks noGrp="1"/>
          </p:cNvSpPr>
          <p:nvPr>
            <p:ph type="sldNum" sz="quarter" idx="5"/>
          </p:nvPr>
        </p:nvSpPr>
        <p:spPr/>
        <p:txBody>
          <a:bodyPr/>
          <a:lstStyle/>
          <a:p>
            <a:fld id="{A60BEB5A-6EBD-4F47-8E5A-35280EE11B69}" type="slidenum">
              <a:rPr lang="en-US" smtClean="0"/>
              <a:t>12</a:t>
            </a:fld>
            <a:endParaRPr lang="en-US"/>
          </a:p>
        </p:txBody>
      </p:sp>
    </p:spTree>
    <p:extLst>
      <p:ext uri="{BB962C8B-B14F-4D97-AF65-F5344CB8AC3E}">
        <p14:creationId xmlns:p14="http://schemas.microsoft.com/office/powerpoint/2010/main" val="3851626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9000A-0321-462F-99D3-44B1A884CF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496304-EB26-40A4-83E2-F257FE1B12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0A7582-664E-4FC0-A8F8-7FDF95A2D2EB}"/>
              </a:ext>
            </a:extLst>
          </p:cNvPr>
          <p:cNvSpPr>
            <a:spLocks noGrp="1"/>
          </p:cNvSpPr>
          <p:nvPr>
            <p:ph type="dt" sz="half" idx="10"/>
          </p:nvPr>
        </p:nvSpPr>
        <p:spPr/>
        <p:txBody>
          <a:bodyPr/>
          <a:lstStyle/>
          <a:p>
            <a:fld id="{1FF72EEF-6854-4C61-825E-4E149EFAF81A}" type="datetimeFigureOut">
              <a:rPr lang="en-US" smtClean="0"/>
              <a:t>7/5/2021</a:t>
            </a:fld>
            <a:endParaRPr lang="en-US"/>
          </a:p>
        </p:txBody>
      </p:sp>
      <p:sp>
        <p:nvSpPr>
          <p:cNvPr id="5" name="Footer Placeholder 4">
            <a:extLst>
              <a:ext uri="{FF2B5EF4-FFF2-40B4-BE49-F238E27FC236}">
                <a16:creationId xmlns:a16="http://schemas.microsoft.com/office/drawing/2014/main" id="{AB1E8AA0-4199-4641-91D4-21E30C932C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4D0BCC-265C-42B4-BAEB-8169EA824CD6}"/>
              </a:ext>
            </a:extLst>
          </p:cNvPr>
          <p:cNvSpPr>
            <a:spLocks noGrp="1"/>
          </p:cNvSpPr>
          <p:nvPr>
            <p:ph type="sldNum" sz="quarter" idx="12"/>
          </p:nvPr>
        </p:nvSpPr>
        <p:spPr/>
        <p:txBody>
          <a:bodyPr/>
          <a:lstStyle/>
          <a:p>
            <a:fld id="{FE6D158D-FD8D-4F91-A4A9-5F481AB439F9}" type="slidenum">
              <a:rPr lang="en-US" smtClean="0"/>
              <a:t>‹#›</a:t>
            </a:fld>
            <a:endParaRPr lang="en-US"/>
          </a:p>
        </p:txBody>
      </p:sp>
    </p:spTree>
    <p:extLst>
      <p:ext uri="{BB962C8B-B14F-4D97-AF65-F5344CB8AC3E}">
        <p14:creationId xmlns:p14="http://schemas.microsoft.com/office/powerpoint/2010/main" val="2957558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2F88C-EDDD-48CA-88BE-B88B134E6C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C689AB-11CE-46BA-A9F1-617AD278D1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9F27EF-0B0A-44F6-AA32-15D733C12576}"/>
              </a:ext>
            </a:extLst>
          </p:cNvPr>
          <p:cNvSpPr>
            <a:spLocks noGrp="1"/>
          </p:cNvSpPr>
          <p:nvPr>
            <p:ph type="dt" sz="half" idx="10"/>
          </p:nvPr>
        </p:nvSpPr>
        <p:spPr/>
        <p:txBody>
          <a:bodyPr/>
          <a:lstStyle/>
          <a:p>
            <a:fld id="{1FF72EEF-6854-4C61-825E-4E149EFAF81A}" type="datetimeFigureOut">
              <a:rPr lang="en-US" smtClean="0"/>
              <a:t>7/5/2021</a:t>
            </a:fld>
            <a:endParaRPr lang="en-US"/>
          </a:p>
        </p:txBody>
      </p:sp>
      <p:sp>
        <p:nvSpPr>
          <p:cNvPr id="5" name="Footer Placeholder 4">
            <a:extLst>
              <a:ext uri="{FF2B5EF4-FFF2-40B4-BE49-F238E27FC236}">
                <a16:creationId xmlns:a16="http://schemas.microsoft.com/office/drawing/2014/main" id="{A70DCDEB-4368-4911-82A9-F5FF238C84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DDD5BC-9FDD-4ACB-81C7-12AECD4A704F}"/>
              </a:ext>
            </a:extLst>
          </p:cNvPr>
          <p:cNvSpPr>
            <a:spLocks noGrp="1"/>
          </p:cNvSpPr>
          <p:nvPr>
            <p:ph type="sldNum" sz="quarter" idx="12"/>
          </p:nvPr>
        </p:nvSpPr>
        <p:spPr/>
        <p:txBody>
          <a:bodyPr/>
          <a:lstStyle/>
          <a:p>
            <a:fld id="{FE6D158D-FD8D-4F91-A4A9-5F481AB439F9}" type="slidenum">
              <a:rPr lang="en-US" smtClean="0"/>
              <a:t>‹#›</a:t>
            </a:fld>
            <a:endParaRPr lang="en-US"/>
          </a:p>
        </p:txBody>
      </p:sp>
    </p:spTree>
    <p:extLst>
      <p:ext uri="{BB962C8B-B14F-4D97-AF65-F5344CB8AC3E}">
        <p14:creationId xmlns:p14="http://schemas.microsoft.com/office/powerpoint/2010/main" val="1460964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D660CF-69B0-4FB8-B7BA-372A09B30DC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A73850-71C3-4F39-8C54-C256AEA083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34E0F3-B22C-4B43-A47F-A10A4978E37E}"/>
              </a:ext>
            </a:extLst>
          </p:cNvPr>
          <p:cNvSpPr>
            <a:spLocks noGrp="1"/>
          </p:cNvSpPr>
          <p:nvPr>
            <p:ph type="dt" sz="half" idx="10"/>
          </p:nvPr>
        </p:nvSpPr>
        <p:spPr/>
        <p:txBody>
          <a:bodyPr/>
          <a:lstStyle/>
          <a:p>
            <a:fld id="{1FF72EEF-6854-4C61-825E-4E149EFAF81A}" type="datetimeFigureOut">
              <a:rPr lang="en-US" smtClean="0"/>
              <a:t>7/5/2021</a:t>
            </a:fld>
            <a:endParaRPr lang="en-US"/>
          </a:p>
        </p:txBody>
      </p:sp>
      <p:sp>
        <p:nvSpPr>
          <p:cNvPr id="5" name="Footer Placeholder 4">
            <a:extLst>
              <a:ext uri="{FF2B5EF4-FFF2-40B4-BE49-F238E27FC236}">
                <a16:creationId xmlns:a16="http://schemas.microsoft.com/office/drawing/2014/main" id="{F7DC1243-90CC-4DAB-BC90-4D2D37831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8934A8-EA12-46F2-9CE3-DBC6CC052180}"/>
              </a:ext>
            </a:extLst>
          </p:cNvPr>
          <p:cNvSpPr>
            <a:spLocks noGrp="1"/>
          </p:cNvSpPr>
          <p:nvPr>
            <p:ph type="sldNum" sz="quarter" idx="12"/>
          </p:nvPr>
        </p:nvSpPr>
        <p:spPr/>
        <p:txBody>
          <a:bodyPr/>
          <a:lstStyle/>
          <a:p>
            <a:fld id="{FE6D158D-FD8D-4F91-A4A9-5F481AB439F9}" type="slidenum">
              <a:rPr lang="en-US" smtClean="0"/>
              <a:t>‹#›</a:t>
            </a:fld>
            <a:endParaRPr lang="en-US"/>
          </a:p>
        </p:txBody>
      </p:sp>
    </p:spTree>
    <p:extLst>
      <p:ext uri="{BB962C8B-B14F-4D97-AF65-F5344CB8AC3E}">
        <p14:creationId xmlns:p14="http://schemas.microsoft.com/office/powerpoint/2010/main" val="2596506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FA415-CAE1-49BD-9109-A53931D9C7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7BB461-FD2A-4046-B0FE-AB59C695D2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F59BA0-ADDD-4004-8658-0B8A455A2C82}"/>
              </a:ext>
            </a:extLst>
          </p:cNvPr>
          <p:cNvSpPr>
            <a:spLocks noGrp="1"/>
          </p:cNvSpPr>
          <p:nvPr>
            <p:ph type="dt" sz="half" idx="10"/>
          </p:nvPr>
        </p:nvSpPr>
        <p:spPr/>
        <p:txBody>
          <a:bodyPr/>
          <a:lstStyle/>
          <a:p>
            <a:fld id="{1FF72EEF-6854-4C61-825E-4E149EFAF81A}" type="datetimeFigureOut">
              <a:rPr lang="en-US" smtClean="0"/>
              <a:t>7/5/2021</a:t>
            </a:fld>
            <a:endParaRPr lang="en-US"/>
          </a:p>
        </p:txBody>
      </p:sp>
      <p:sp>
        <p:nvSpPr>
          <p:cNvPr id="5" name="Footer Placeholder 4">
            <a:extLst>
              <a:ext uri="{FF2B5EF4-FFF2-40B4-BE49-F238E27FC236}">
                <a16:creationId xmlns:a16="http://schemas.microsoft.com/office/drawing/2014/main" id="{BAB39C00-7C1A-4F76-B784-2F1E275130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F7412F-F9C6-473F-8748-13E5DF0F22F4}"/>
              </a:ext>
            </a:extLst>
          </p:cNvPr>
          <p:cNvSpPr>
            <a:spLocks noGrp="1"/>
          </p:cNvSpPr>
          <p:nvPr>
            <p:ph type="sldNum" sz="quarter" idx="12"/>
          </p:nvPr>
        </p:nvSpPr>
        <p:spPr/>
        <p:txBody>
          <a:bodyPr/>
          <a:lstStyle/>
          <a:p>
            <a:fld id="{FE6D158D-FD8D-4F91-A4A9-5F481AB439F9}" type="slidenum">
              <a:rPr lang="en-US" smtClean="0"/>
              <a:t>‹#›</a:t>
            </a:fld>
            <a:endParaRPr lang="en-US"/>
          </a:p>
        </p:txBody>
      </p:sp>
    </p:spTree>
    <p:extLst>
      <p:ext uri="{BB962C8B-B14F-4D97-AF65-F5344CB8AC3E}">
        <p14:creationId xmlns:p14="http://schemas.microsoft.com/office/powerpoint/2010/main" val="63366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C8698-5F59-4977-8D57-CE26E3055F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F34BD4-A0FA-4E24-8B39-CEFE1F7D35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0D7A8B-E3BC-4C6A-AEFF-520161CE501E}"/>
              </a:ext>
            </a:extLst>
          </p:cNvPr>
          <p:cNvSpPr>
            <a:spLocks noGrp="1"/>
          </p:cNvSpPr>
          <p:nvPr>
            <p:ph type="dt" sz="half" idx="10"/>
          </p:nvPr>
        </p:nvSpPr>
        <p:spPr/>
        <p:txBody>
          <a:bodyPr/>
          <a:lstStyle/>
          <a:p>
            <a:fld id="{1FF72EEF-6854-4C61-825E-4E149EFAF81A}" type="datetimeFigureOut">
              <a:rPr lang="en-US" smtClean="0"/>
              <a:t>7/5/2021</a:t>
            </a:fld>
            <a:endParaRPr lang="en-US"/>
          </a:p>
        </p:txBody>
      </p:sp>
      <p:sp>
        <p:nvSpPr>
          <p:cNvPr id="5" name="Footer Placeholder 4">
            <a:extLst>
              <a:ext uri="{FF2B5EF4-FFF2-40B4-BE49-F238E27FC236}">
                <a16:creationId xmlns:a16="http://schemas.microsoft.com/office/drawing/2014/main" id="{79EAA9CA-68A3-47D5-92D8-BE15215E1F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2AA2DF-CD46-4272-8FEE-292F31B00B7F}"/>
              </a:ext>
            </a:extLst>
          </p:cNvPr>
          <p:cNvSpPr>
            <a:spLocks noGrp="1"/>
          </p:cNvSpPr>
          <p:nvPr>
            <p:ph type="sldNum" sz="quarter" idx="12"/>
          </p:nvPr>
        </p:nvSpPr>
        <p:spPr/>
        <p:txBody>
          <a:bodyPr/>
          <a:lstStyle/>
          <a:p>
            <a:fld id="{FE6D158D-FD8D-4F91-A4A9-5F481AB439F9}" type="slidenum">
              <a:rPr lang="en-US" smtClean="0"/>
              <a:t>‹#›</a:t>
            </a:fld>
            <a:endParaRPr lang="en-US"/>
          </a:p>
        </p:txBody>
      </p:sp>
    </p:spTree>
    <p:extLst>
      <p:ext uri="{BB962C8B-B14F-4D97-AF65-F5344CB8AC3E}">
        <p14:creationId xmlns:p14="http://schemas.microsoft.com/office/powerpoint/2010/main" val="2680392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3D889-3443-425B-8829-3C8D201A97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9E8399-DF2A-4521-8166-6A024DB50C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FA37B3-E42A-4DF0-AC3B-F7523E849C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8751F3-8ECF-437F-94BE-870340FFEF59}"/>
              </a:ext>
            </a:extLst>
          </p:cNvPr>
          <p:cNvSpPr>
            <a:spLocks noGrp="1"/>
          </p:cNvSpPr>
          <p:nvPr>
            <p:ph type="dt" sz="half" idx="10"/>
          </p:nvPr>
        </p:nvSpPr>
        <p:spPr/>
        <p:txBody>
          <a:bodyPr/>
          <a:lstStyle/>
          <a:p>
            <a:fld id="{1FF72EEF-6854-4C61-825E-4E149EFAF81A}" type="datetimeFigureOut">
              <a:rPr lang="en-US" smtClean="0"/>
              <a:t>7/5/2021</a:t>
            </a:fld>
            <a:endParaRPr lang="en-US"/>
          </a:p>
        </p:txBody>
      </p:sp>
      <p:sp>
        <p:nvSpPr>
          <p:cNvPr id="6" name="Footer Placeholder 5">
            <a:extLst>
              <a:ext uri="{FF2B5EF4-FFF2-40B4-BE49-F238E27FC236}">
                <a16:creationId xmlns:a16="http://schemas.microsoft.com/office/drawing/2014/main" id="{56204660-2702-408F-8C3F-2ADDC92F1E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7E86D6-E46B-4F68-BA17-340510441129}"/>
              </a:ext>
            </a:extLst>
          </p:cNvPr>
          <p:cNvSpPr>
            <a:spLocks noGrp="1"/>
          </p:cNvSpPr>
          <p:nvPr>
            <p:ph type="sldNum" sz="quarter" idx="12"/>
          </p:nvPr>
        </p:nvSpPr>
        <p:spPr/>
        <p:txBody>
          <a:bodyPr/>
          <a:lstStyle/>
          <a:p>
            <a:fld id="{FE6D158D-FD8D-4F91-A4A9-5F481AB439F9}" type="slidenum">
              <a:rPr lang="en-US" smtClean="0"/>
              <a:t>‹#›</a:t>
            </a:fld>
            <a:endParaRPr lang="en-US"/>
          </a:p>
        </p:txBody>
      </p:sp>
    </p:spTree>
    <p:extLst>
      <p:ext uri="{BB962C8B-B14F-4D97-AF65-F5344CB8AC3E}">
        <p14:creationId xmlns:p14="http://schemas.microsoft.com/office/powerpoint/2010/main" val="1218956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04558-C759-40AE-8ED7-ABC2B056DF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CFD9A2-32E3-4B3A-B0D6-84E1DC9C7A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CA6E89-E2D7-45CA-8B49-836CCC71D3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D4FAB3-3B20-4C23-B61B-AEAD35BC90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9231F7-646B-40BE-A117-A9D5573053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D366AF-AD6E-4369-A5E2-FF5B591BABAA}"/>
              </a:ext>
            </a:extLst>
          </p:cNvPr>
          <p:cNvSpPr>
            <a:spLocks noGrp="1"/>
          </p:cNvSpPr>
          <p:nvPr>
            <p:ph type="dt" sz="half" idx="10"/>
          </p:nvPr>
        </p:nvSpPr>
        <p:spPr/>
        <p:txBody>
          <a:bodyPr/>
          <a:lstStyle/>
          <a:p>
            <a:fld id="{1FF72EEF-6854-4C61-825E-4E149EFAF81A}" type="datetimeFigureOut">
              <a:rPr lang="en-US" smtClean="0"/>
              <a:t>7/5/2021</a:t>
            </a:fld>
            <a:endParaRPr lang="en-US"/>
          </a:p>
        </p:txBody>
      </p:sp>
      <p:sp>
        <p:nvSpPr>
          <p:cNvPr id="8" name="Footer Placeholder 7">
            <a:extLst>
              <a:ext uri="{FF2B5EF4-FFF2-40B4-BE49-F238E27FC236}">
                <a16:creationId xmlns:a16="http://schemas.microsoft.com/office/drawing/2014/main" id="{7077F3F7-AEB4-4773-8C04-DB1AB26232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5C9CCD-8E81-4BFF-9287-58488104844A}"/>
              </a:ext>
            </a:extLst>
          </p:cNvPr>
          <p:cNvSpPr>
            <a:spLocks noGrp="1"/>
          </p:cNvSpPr>
          <p:nvPr>
            <p:ph type="sldNum" sz="quarter" idx="12"/>
          </p:nvPr>
        </p:nvSpPr>
        <p:spPr/>
        <p:txBody>
          <a:bodyPr/>
          <a:lstStyle/>
          <a:p>
            <a:fld id="{FE6D158D-FD8D-4F91-A4A9-5F481AB439F9}" type="slidenum">
              <a:rPr lang="en-US" smtClean="0"/>
              <a:t>‹#›</a:t>
            </a:fld>
            <a:endParaRPr lang="en-US"/>
          </a:p>
        </p:txBody>
      </p:sp>
    </p:spTree>
    <p:extLst>
      <p:ext uri="{BB962C8B-B14F-4D97-AF65-F5344CB8AC3E}">
        <p14:creationId xmlns:p14="http://schemas.microsoft.com/office/powerpoint/2010/main" val="315370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62B15-9C68-4A92-B17C-5750E51826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52D94F-2B00-477A-AF86-ADC9142474CE}"/>
              </a:ext>
            </a:extLst>
          </p:cNvPr>
          <p:cNvSpPr>
            <a:spLocks noGrp="1"/>
          </p:cNvSpPr>
          <p:nvPr>
            <p:ph type="dt" sz="half" idx="10"/>
          </p:nvPr>
        </p:nvSpPr>
        <p:spPr/>
        <p:txBody>
          <a:bodyPr/>
          <a:lstStyle/>
          <a:p>
            <a:fld id="{1FF72EEF-6854-4C61-825E-4E149EFAF81A}" type="datetimeFigureOut">
              <a:rPr lang="en-US" smtClean="0"/>
              <a:t>7/5/2021</a:t>
            </a:fld>
            <a:endParaRPr lang="en-US"/>
          </a:p>
        </p:txBody>
      </p:sp>
      <p:sp>
        <p:nvSpPr>
          <p:cNvPr id="4" name="Footer Placeholder 3">
            <a:extLst>
              <a:ext uri="{FF2B5EF4-FFF2-40B4-BE49-F238E27FC236}">
                <a16:creationId xmlns:a16="http://schemas.microsoft.com/office/drawing/2014/main" id="{0EA77864-840A-42C0-A4B4-5EEC20C9BA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E2CDE2-772E-4FC1-94F7-1AC29310F9E9}"/>
              </a:ext>
            </a:extLst>
          </p:cNvPr>
          <p:cNvSpPr>
            <a:spLocks noGrp="1"/>
          </p:cNvSpPr>
          <p:nvPr>
            <p:ph type="sldNum" sz="quarter" idx="12"/>
          </p:nvPr>
        </p:nvSpPr>
        <p:spPr/>
        <p:txBody>
          <a:bodyPr/>
          <a:lstStyle/>
          <a:p>
            <a:fld id="{FE6D158D-FD8D-4F91-A4A9-5F481AB439F9}" type="slidenum">
              <a:rPr lang="en-US" smtClean="0"/>
              <a:t>‹#›</a:t>
            </a:fld>
            <a:endParaRPr lang="en-US"/>
          </a:p>
        </p:txBody>
      </p:sp>
    </p:spTree>
    <p:extLst>
      <p:ext uri="{BB962C8B-B14F-4D97-AF65-F5344CB8AC3E}">
        <p14:creationId xmlns:p14="http://schemas.microsoft.com/office/powerpoint/2010/main" val="3271649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982CCD-5193-4EFF-B351-1376CEC54E00}"/>
              </a:ext>
            </a:extLst>
          </p:cNvPr>
          <p:cNvSpPr>
            <a:spLocks noGrp="1"/>
          </p:cNvSpPr>
          <p:nvPr>
            <p:ph type="dt" sz="half" idx="10"/>
          </p:nvPr>
        </p:nvSpPr>
        <p:spPr/>
        <p:txBody>
          <a:bodyPr/>
          <a:lstStyle/>
          <a:p>
            <a:fld id="{1FF72EEF-6854-4C61-825E-4E149EFAF81A}" type="datetimeFigureOut">
              <a:rPr lang="en-US" smtClean="0"/>
              <a:t>7/5/2021</a:t>
            </a:fld>
            <a:endParaRPr lang="en-US"/>
          </a:p>
        </p:txBody>
      </p:sp>
      <p:sp>
        <p:nvSpPr>
          <p:cNvPr id="3" name="Footer Placeholder 2">
            <a:extLst>
              <a:ext uri="{FF2B5EF4-FFF2-40B4-BE49-F238E27FC236}">
                <a16:creationId xmlns:a16="http://schemas.microsoft.com/office/drawing/2014/main" id="{AF3C54D1-7DAA-4F23-A3D7-0F55F012E2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E40143-92DC-4695-A33A-36C7AC495393}"/>
              </a:ext>
            </a:extLst>
          </p:cNvPr>
          <p:cNvSpPr>
            <a:spLocks noGrp="1"/>
          </p:cNvSpPr>
          <p:nvPr>
            <p:ph type="sldNum" sz="quarter" idx="12"/>
          </p:nvPr>
        </p:nvSpPr>
        <p:spPr/>
        <p:txBody>
          <a:bodyPr/>
          <a:lstStyle/>
          <a:p>
            <a:fld id="{FE6D158D-FD8D-4F91-A4A9-5F481AB439F9}" type="slidenum">
              <a:rPr lang="en-US" smtClean="0"/>
              <a:t>‹#›</a:t>
            </a:fld>
            <a:endParaRPr lang="en-US"/>
          </a:p>
        </p:txBody>
      </p:sp>
    </p:spTree>
    <p:extLst>
      <p:ext uri="{BB962C8B-B14F-4D97-AF65-F5344CB8AC3E}">
        <p14:creationId xmlns:p14="http://schemas.microsoft.com/office/powerpoint/2010/main" val="3579247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11C07-C23B-48E6-B15E-369DA5B83C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8D19F4-885A-4F9E-A415-2679409BC9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1D4BEE-EFC7-47B2-8A89-89F4AE34C2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179E92-3358-412E-AC6A-93E83E296069}"/>
              </a:ext>
            </a:extLst>
          </p:cNvPr>
          <p:cNvSpPr>
            <a:spLocks noGrp="1"/>
          </p:cNvSpPr>
          <p:nvPr>
            <p:ph type="dt" sz="half" idx="10"/>
          </p:nvPr>
        </p:nvSpPr>
        <p:spPr/>
        <p:txBody>
          <a:bodyPr/>
          <a:lstStyle/>
          <a:p>
            <a:fld id="{1FF72EEF-6854-4C61-825E-4E149EFAF81A}" type="datetimeFigureOut">
              <a:rPr lang="en-US" smtClean="0"/>
              <a:t>7/5/2021</a:t>
            </a:fld>
            <a:endParaRPr lang="en-US"/>
          </a:p>
        </p:txBody>
      </p:sp>
      <p:sp>
        <p:nvSpPr>
          <p:cNvPr id="6" name="Footer Placeholder 5">
            <a:extLst>
              <a:ext uri="{FF2B5EF4-FFF2-40B4-BE49-F238E27FC236}">
                <a16:creationId xmlns:a16="http://schemas.microsoft.com/office/drawing/2014/main" id="{2FF5CB39-4094-4FCA-AF87-17D6CBFD2E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72D1D5-D5B2-405B-A533-C155680B88A5}"/>
              </a:ext>
            </a:extLst>
          </p:cNvPr>
          <p:cNvSpPr>
            <a:spLocks noGrp="1"/>
          </p:cNvSpPr>
          <p:nvPr>
            <p:ph type="sldNum" sz="quarter" idx="12"/>
          </p:nvPr>
        </p:nvSpPr>
        <p:spPr/>
        <p:txBody>
          <a:bodyPr/>
          <a:lstStyle/>
          <a:p>
            <a:fld id="{FE6D158D-FD8D-4F91-A4A9-5F481AB439F9}" type="slidenum">
              <a:rPr lang="en-US" smtClean="0"/>
              <a:t>‹#›</a:t>
            </a:fld>
            <a:endParaRPr lang="en-US"/>
          </a:p>
        </p:txBody>
      </p:sp>
    </p:spTree>
    <p:extLst>
      <p:ext uri="{BB962C8B-B14F-4D97-AF65-F5344CB8AC3E}">
        <p14:creationId xmlns:p14="http://schemas.microsoft.com/office/powerpoint/2010/main" val="3026324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AB7CA-7105-47E7-94F4-11178A6CD1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4A905F-A917-468A-B0A4-69C67ED8F4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031B42-CAFF-4E07-BE59-398A320222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3306C3-C411-4865-BDBD-BDA097EF22D5}"/>
              </a:ext>
            </a:extLst>
          </p:cNvPr>
          <p:cNvSpPr>
            <a:spLocks noGrp="1"/>
          </p:cNvSpPr>
          <p:nvPr>
            <p:ph type="dt" sz="half" idx="10"/>
          </p:nvPr>
        </p:nvSpPr>
        <p:spPr/>
        <p:txBody>
          <a:bodyPr/>
          <a:lstStyle/>
          <a:p>
            <a:fld id="{1FF72EEF-6854-4C61-825E-4E149EFAF81A}" type="datetimeFigureOut">
              <a:rPr lang="en-US" smtClean="0"/>
              <a:t>7/5/2021</a:t>
            </a:fld>
            <a:endParaRPr lang="en-US"/>
          </a:p>
        </p:txBody>
      </p:sp>
      <p:sp>
        <p:nvSpPr>
          <p:cNvPr id="6" name="Footer Placeholder 5">
            <a:extLst>
              <a:ext uri="{FF2B5EF4-FFF2-40B4-BE49-F238E27FC236}">
                <a16:creationId xmlns:a16="http://schemas.microsoft.com/office/drawing/2014/main" id="{192AB114-8675-454D-BFAA-831C63676C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05352-0256-4B32-843F-039A3D7858CD}"/>
              </a:ext>
            </a:extLst>
          </p:cNvPr>
          <p:cNvSpPr>
            <a:spLocks noGrp="1"/>
          </p:cNvSpPr>
          <p:nvPr>
            <p:ph type="sldNum" sz="quarter" idx="12"/>
          </p:nvPr>
        </p:nvSpPr>
        <p:spPr/>
        <p:txBody>
          <a:bodyPr/>
          <a:lstStyle/>
          <a:p>
            <a:fld id="{FE6D158D-FD8D-4F91-A4A9-5F481AB439F9}" type="slidenum">
              <a:rPr lang="en-US" smtClean="0"/>
              <a:t>‹#›</a:t>
            </a:fld>
            <a:endParaRPr lang="en-US"/>
          </a:p>
        </p:txBody>
      </p:sp>
    </p:spTree>
    <p:extLst>
      <p:ext uri="{BB962C8B-B14F-4D97-AF65-F5344CB8AC3E}">
        <p14:creationId xmlns:p14="http://schemas.microsoft.com/office/powerpoint/2010/main" val="2904479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F5DDB-C62B-4F49-AD69-A421F82C84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B62CF6-42B5-4048-9EBB-B54CF1F532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17C9B2-75BE-4E1D-8EF0-6DFF6E754A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F72EEF-6854-4C61-825E-4E149EFAF81A}" type="datetimeFigureOut">
              <a:rPr lang="en-US" smtClean="0"/>
              <a:t>7/5/2021</a:t>
            </a:fld>
            <a:endParaRPr lang="en-US"/>
          </a:p>
        </p:txBody>
      </p:sp>
      <p:sp>
        <p:nvSpPr>
          <p:cNvPr id="5" name="Footer Placeholder 4">
            <a:extLst>
              <a:ext uri="{FF2B5EF4-FFF2-40B4-BE49-F238E27FC236}">
                <a16:creationId xmlns:a16="http://schemas.microsoft.com/office/drawing/2014/main" id="{F5D2328C-AE60-430B-8CDE-545E09E1B1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906BDF-6EB3-41E1-BA41-BF06EC7FE8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6D158D-FD8D-4F91-A4A9-5F481AB439F9}" type="slidenum">
              <a:rPr lang="en-US" smtClean="0"/>
              <a:t>‹#›</a:t>
            </a:fld>
            <a:endParaRPr lang="en-US"/>
          </a:p>
        </p:txBody>
      </p:sp>
    </p:spTree>
    <p:extLst>
      <p:ext uri="{BB962C8B-B14F-4D97-AF65-F5344CB8AC3E}">
        <p14:creationId xmlns:p14="http://schemas.microsoft.com/office/powerpoint/2010/main" val="162951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tiff"/></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BCF17-F2C1-46C6-9ECA-2B7658E9C39E}"/>
              </a:ext>
            </a:extLst>
          </p:cNvPr>
          <p:cNvSpPr>
            <a:spLocks noGrp="1"/>
          </p:cNvSpPr>
          <p:nvPr>
            <p:ph type="ctrTitle"/>
          </p:nvPr>
        </p:nvSpPr>
        <p:spPr>
          <a:xfrm>
            <a:off x="1524000" y="3326948"/>
            <a:ext cx="9144000" cy="1032258"/>
          </a:xfrm>
        </p:spPr>
        <p:txBody>
          <a:bodyPr>
            <a:normAutofit/>
          </a:bodyPr>
          <a:lstStyle/>
          <a:p>
            <a:r>
              <a:rPr lang="en-US" sz="4800" b="1" dirty="0">
                <a:solidFill>
                  <a:schemeClr val="accent6">
                    <a:lumMod val="75000"/>
                  </a:schemeClr>
                </a:solidFill>
                <a:latin typeface="Arial" panose="020B0604020202020204" pitchFamily="34" charset="0"/>
                <a:cs typeface="Arial" panose="020B0604020202020204" pitchFamily="34" charset="0"/>
              </a:rPr>
              <a:t>CLUB ASSEMBLY</a:t>
            </a:r>
          </a:p>
        </p:txBody>
      </p:sp>
      <p:sp>
        <p:nvSpPr>
          <p:cNvPr id="3" name="Subtitle 2">
            <a:extLst>
              <a:ext uri="{FF2B5EF4-FFF2-40B4-BE49-F238E27FC236}">
                <a16:creationId xmlns:a16="http://schemas.microsoft.com/office/drawing/2014/main" id="{70129C99-2612-402F-AC80-39F74C2DCA76}"/>
              </a:ext>
            </a:extLst>
          </p:cNvPr>
          <p:cNvSpPr>
            <a:spLocks noGrp="1"/>
          </p:cNvSpPr>
          <p:nvPr>
            <p:ph type="subTitle" idx="1"/>
          </p:nvPr>
        </p:nvSpPr>
        <p:spPr>
          <a:xfrm>
            <a:off x="1524000" y="5030527"/>
            <a:ext cx="9144000" cy="812710"/>
          </a:xfrm>
        </p:spPr>
        <p:txBody>
          <a:bodyPr>
            <a:normAutofit/>
          </a:bodyPr>
          <a:lstStyle/>
          <a:p>
            <a:r>
              <a:rPr lang="en-US" sz="3600" b="1" dirty="0">
                <a:solidFill>
                  <a:schemeClr val="accent1">
                    <a:lumMod val="75000"/>
                  </a:schemeClr>
                </a:solidFill>
                <a:latin typeface="Arial" panose="020B0604020202020204" pitchFamily="34" charset="0"/>
                <a:ea typeface="+mj-ea"/>
                <a:cs typeface="Arial" panose="020B0604020202020204" pitchFamily="34" charset="0"/>
              </a:rPr>
              <a:t>JULY 6, 2021</a:t>
            </a:r>
          </a:p>
        </p:txBody>
      </p:sp>
      <p:pic>
        <p:nvPicPr>
          <p:cNvPr id="5" name="Picture 4" descr=":::::Desktop:New RCW Logo.png">
            <a:extLst>
              <a:ext uri="{FF2B5EF4-FFF2-40B4-BE49-F238E27FC236}">
                <a16:creationId xmlns:a16="http://schemas.microsoft.com/office/drawing/2014/main" id="{E3650F26-EEE6-7A4D-A502-6EBF2CCC152B}"/>
              </a:ext>
            </a:extLst>
          </p:cNvPr>
          <p:cNvPicPr/>
          <p:nvPr/>
        </p:nvPicPr>
        <p:blipFill>
          <a:blip r:embed="rId3"/>
          <a:srcRect/>
          <a:stretch>
            <a:fillRect/>
          </a:stretch>
        </p:blipFill>
        <p:spPr bwMode="auto">
          <a:xfrm>
            <a:off x="2843561" y="358966"/>
            <a:ext cx="6066263" cy="2967982"/>
          </a:xfrm>
          <a:prstGeom prst="rect">
            <a:avLst/>
          </a:prstGeom>
          <a:noFill/>
          <a:ln w="9525">
            <a:noFill/>
            <a:miter lim="800000"/>
            <a:headEnd/>
            <a:tailEnd/>
          </a:ln>
        </p:spPr>
      </p:pic>
    </p:spTree>
    <p:extLst>
      <p:ext uri="{BB962C8B-B14F-4D97-AF65-F5344CB8AC3E}">
        <p14:creationId xmlns:p14="http://schemas.microsoft.com/office/powerpoint/2010/main" val="3467667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126E5-DAF9-443D-B712-34D910F45576}"/>
              </a:ext>
            </a:extLst>
          </p:cNvPr>
          <p:cNvSpPr>
            <a:spLocks noGrp="1"/>
          </p:cNvSpPr>
          <p:nvPr>
            <p:ph type="title"/>
          </p:nvPr>
        </p:nvSpPr>
        <p:spPr>
          <a:xfrm>
            <a:off x="838200" y="125976"/>
            <a:ext cx="10515600" cy="1100706"/>
          </a:xfrm>
        </p:spPr>
        <p:txBody>
          <a:bodyPr>
            <a:normAutofit/>
          </a:bodyPr>
          <a:lstStyle/>
          <a:p>
            <a:pPr algn="ctr"/>
            <a:r>
              <a:rPr lang="en-US" sz="3600" b="1" i="0" u="none" strike="noStrike" dirty="0">
                <a:solidFill>
                  <a:schemeClr val="accent1">
                    <a:lumMod val="75000"/>
                  </a:schemeClr>
                </a:solidFill>
                <a:effectLst/>
                <a:latin typeface="Arial" panose="020B0604020202020204" pitchFamily="34" charset="0"/>
                <a:cs typeface="Arial" panose="020B0604020202020204" pitchFamily="34" charset="0"/>
              </a:rPr>
              <a:t>GROW, DO MORE, BE MORE VISIBLE</a:t>
            </a:r>
            <a:endParaRPr lang="en-US" sz="3600" dirty="0">
              <a:solidFill>
                <a:schemeClr val="accent1">
                  <a:lumMod val="7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5288255-BE06-4550-951B-03C7F642B992}"/>
              </a:ext>
            </a:extLst>
          </p:cNvPr>
          <p:cNvSpPr>
            <a:spLocks noGrp="1"/>
          </p:cNvSpPr>
          <p:nvPr>
            <p:ph idx="1"/>
          </p:nvPr>
        </p:nvSpPr>
        <p:spPr>
          <a:xfrm>
            <a:off x="1513113" y="2006374"/>
            <a:ext cx="8868672" cy="3446572"/>
          </a:xfrm>
        </p:spPr>
        <p:txBody>
          <a:bodyPr>
            <a:normAutofit lnSpcReduction="10000"/>
          </a:bodyPr>
          <a:lstStyle/>
          <a:p>
            <a:r>
              <a:rPr lang="en-US" b="1" dirty="0">
                <a:solidFill>
                  <a:schemeClr val="accent1">
                    <a:lumMod val="75000"/>
                  </a:schemeClr>
                </a:solidFill>
                <a:latin typeface="Arial" panose="020B0604020202020204" pitchFamily="34" charset="0"/>
                <a:cs typeface="Arial" panose="020B0604020202020204" pitchFamily="34" charset="0"/>
              </a:rPr>
              <a:t>Structured and focused recruiting</a:t>
            </a:r>
          </a:p>
          <a:p>
            <a:endParaRPr lang="en-US" b="1" dirty="0">
              <a:solidFill>
                <a:schemeClr val="accent1">
                  <a:lumMod val="75000"/>
                </a:schemeClr>
              </a:solidFill>
              <a:latin typeface="Arial" panose="020B0604020202020204" pitchFamily="34" charset="0"/>
              <a:cs typeface="Arial" panose="020B0604020202020204" pitchFamily="34" charset="0"/>
            </a:endParaRPr>
          </a:p>
          <a:p>
            <a:r>
              <a:rPr lang="en-US" b="1" dirty="0">
                <a:solidFill>
                  <a:schemeClr val="accent1">
                    <a:lumMod val="75000"/>
                  </a:schemeClr>
                </a:solidFill>
                <a:latin typeface="Arial" panose="020B0604020202020204" pitchFamily="34" charset="0"/>
                <a:cs typeface="Arial" panose="020B0604020202020204" pitchFamily="34" charset="0"/>
              </a:rPr>
              <a:t>Fundraisers – raise at least $15,000 per year</a:t>
            </a:r>
          </a:p>
          <a:p>
            <a:pPr marL="0" indent="0">
              <a:buNone/>
            </a:pPr>
            <a:endParaRPr lang="en-US" b="1" dirty="0">
              <a:solidFill>
                <a:schemeClr val="accent1">
                  <a:lumMod val="75000"/>
                </a:schemeClr>
              </a:solidFill>
              <a:latin typeface="Arial" panose="020B0604020202020204" pitchFamily="34" charset="0"/>
              <a:cs typeface="Arial" panose="020B0604020202020204" pitchFamily="34" charset="0"/>
            </a:endParaRPr>
          </a:p>
          <a:p>
            <a:r>
              <a:rPr lang="en-US" b="1" dirty="0">
                <a:solidFill>
                  <a:schemeClr val="accent1">
                    <a:lumMod val="75000"/>
                  </a:schemeClr>
                </a:solidFill>
                <a:latin typeface="Arial" panose="020B0604020202020204" pitchFamily="34" charset="0"/>
                <a:cs typeface="Arial" panose="020B0604020202020204" pitchFamily="34" charset="0"/>
              </a:rPr>
              <a:t>Corporate sponsorship and recognition</a:t>
            </a:r>
          </a:p>
          <a:p>
            <a:endParaRPr lang="en-US" b="1" dirty="0">
              <a:solidFill>
                <a:schemeClr val="accent1">
                  <a:lumMod val="75000"/>
                </a:schemeClr>
              </a:solidFill>
              <a:latin typeface="Arial" panose="020B0604020202020204" pitchFamily="34" charset="0"/>
              <a:cs typeface="Arial" panose="020B0604020202020204" pitchFamily="34" charset="0"/>
            </a:endParaRPr>
          </a:p>
          <a:p>
            <a:r>
              <a:rPr lang="en-US" b="1" dirty="0">
                <a:solidFill>
                  <a:schemeClr val="accent1">
                    <a:lumMod val="75000"/>
                  </a:schemeClr>
                </a:solidFill>
                <a:latin typeface="Arial" panose="020B0604020202020204" pitchFamily="34" charset="0"/>
                <a:cs typeface="Arial" panose="020B0604020202020204" pitchFamily="34" charset="0"/>
              </a:rPr>
              <a:t>Pavilion</a:t>
            </a:r>
            <a:endParaRPr lang="en-US" dirty="0">
              <a:solidFill>
                <a:schemeClr val="accent1">
                  <a:lumMod val="75000"/>
                </a:schemeClr>
              </a:solidFill>
            </a:endParaRPr>
          </a:p>
          <a:p>
            <a:pPr marL="514350" indent="-514350">
              <a:buAutoNum type="arabicPeriod"/>
            </a:pPr>
            <a:endParaRPr lang="en-US" dirty="0"/>
          </a:p>
        </p:txBody>
      </p:sp>
    </p:spTree>
    <p:extLst>
      <p:ext uri="{BB962C8B-B14F-4D97-AF65-F5344CB8AC3E}">
        <p14:creationId xmlns:p14="http://schemas.microsoft.com/office/powerpoint/2010/main" val="582805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126E5-DAF9-443D-B712-34D910F45576}"/>
              </a:ext>
            </a:extLst>
          </p:cNvPr>
          <p:cNvSpPr>
            <a:spLocks noGrp="1"/>
          </p:cNvSpPr>
          <p:nvPr>
            <p:ph type="title"/>
          </p:nvPr>
        </p:nvSpPr>
        <p:spPr>
          <a:xfrm>
            <a:off x="838200" y="125976"/>
            <a:ext cx="10515600" cy="1100706"/>
          </a:xfrm>
        </p:spPr>
        <p:txBody>
          <a:bodyPr>
            <a:normAutofit/>
          </a:bodyPr>
          <a:lstStyle/>
          <a:p>
            <a:pPr algn="ctr"/>
            <a:r>
              <a:rPr lang="en-US" sz="3600" b="1">
                <a:solidFill>
                  <a:schemeClr val="accent1">
                    <a:lumMod val="75000"/>
                  </a:schemeClr>
                </a:solidFill>
                <a:latin typeface="Arial" panose="020B0604020202020204" pitchFamily="34" charset="0"/>
                <a:cs typeface="Arial" panose="020B0604020202020204" pitchFamily="34" charset="0"/>
              </a:rPr>
              <a:t>REACH BEYOND TOW </a:t>
            </a:r>
            <a:endParaRPr lang="en-US" sz="3600">
              <a:solidFill>
                <a:schemeClr val="accent1">
                  <a:lumMod val="7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5288255-BE06-4550-951B-03C7F642B992}"/>
              </a:ext>
            </a:extLst>
          </p:cNvPr>
          <p:cNvSpPr>
            <a:spLocks noGrp="1"/>
          </p:cNvSpPr>
          <p:nvPr>
            <p:ph idx="1"/>
          </p:nvPr>
        </p:nvSpPr>
        <p:spPr>
          <a:xfrm>
            <a:off x="1513113" y="1338145"/>
            <a:ext cx="8868672" cy="4939991"/>
          </a:xfrm>
        </p:spPr>
        <p:txBody>
          <a:bodyPr>
            <a:normAutofit lnSpcReduction="10000"/>
          </a:bodyPr>
          <a:lstStyle/>
          <a:p>
            <a:r>
              <a:rPr lang="en-US" sz="2400" b="1" dirty="0">
                <a:solidFill>
                  <a:schemeClr val="accent1">
                    <a:lumMod val="75000"/>
                  </a:schemeClr>
                </a:solidFill>
                <a:latin typeface="Arial" panose="020B0604020202020204" pitchFamily="34" charset="0"/>
                <a:cs typeface="Arial" panose="020B0604020202020204" pitchFamily="34" charset="0"/>
              </a:rPr>
              <a:t>Neighboring developments</a:t>
            </a:r>
          </a:p>
          <a:p>
            <a:endParaRPr lang="en-US" sz="2400" b="1" dirty="0">
              <a:solidFill>
                <a:schemeClr val="accent1">
                  <a:lumMod val="75000"/>
                </a:schemeClr>
              </a:solidFill>
              <a:latin typeface="Arial" panose="020B0604020202020204" pitchFamily="34" charset="0"/>
              <a:cs typeface="Arial" panose="020B0604020202020204" pitchFamily="34" charset="0"/>
            </a:endParaRPr>
          </a:p>
          <a:p>
            <a:r>
              <a:rPr lang="en-US" sz="2400" b="1" dirty="0">
                <a:solidFill>
                  <a:schemeClr val="accent1">
                    <a:lumMod val="75000"/>
                  </a:schemeClr>
                </a:solidFill>
                <a:latin typeface="Arial" panose="020B0604020202020204" pitchFamily="34" charset="0"/>
                <a:cs typeface="Arial" panose="020B0604020202020204" pitchFamily="34" charset="0"/>
              </a:rPr>
              <a:t>Corporate Membership</a:t>
            </a:r>
          </a:p>
          <a:p>
            <a:endParaRPr lang="en-US" sz="2400" b="1" dirty="0">
              <a:solidFill>
                <a:schemeClr val="accent1">
                  <a:lumMod val="75000"/>
                </a:schemeClr>
              </a:solidFill>
              <a:latin typeface="Arial" panose="020B0604020202020204" pitchFamily="34" charset="0"/>
              <a:cs typeface="Arial" panose="020B0604020202020204" pitchFamily="34" charset="0"/>
            </a:endParaRPr>
          </a:p>
          <a:p>
            <a:r>
              <a:rPr lang="en-US" sz="2400" b="1" dirty="0">
                <a:solidFill>
                  <a:schemeClr val="accent1">
                    <a:lumMod val="75000"/>
                  </a:schemeClr>
                </a:solidFill>
                <a:latin typeface="Arial" panose="020B0604020202020204" pitchFamily="34" charset="0"/>
                <a:cs typeface="Arial" panose="020B0604020202020204" pitchFamily="34" charset="0"/>
              </a:rPr>
              <a:t>Satellite Club at Health Central</a:t>
            </a:r>
          </a:p>
          <a:p>
            <a:pPr marL="0" indent="0">
              <a:buNone/>
            </a:pPr>
            <a:endParaRPr lang="en-US" sz="2400" b="1" dirty="0">
              <a:solidFill>
                <a:schemeClr val="accent1">
                  <a:lumMod val="75000"/>
                </a:schemeClr>
              </a:solidFill>
              <a:latin typeface="Arial" panose="020B0604020202020204" pitchFamily="34" charset="0"/>
              <a:cs typeface="Arial" panose="020B0604020202020204" pitchFamily="34" charset="0"/>
            </a:endParaRPr>
          </a:p>
          <a:p>
            <a:r>
              <a:rPr lang="en-US" sz="2400" b="1" dirty="0">
                <a:solidFill>
                  <a:schemeClr val="accent1">
                    <a:lumMod val="75000"/>
                  </a:schemeClr>
                </a:solidFill>
                <a:latin typeface="Arial" panose="020B0604020202020204" pitchFamily="34" charset="0"/>
                <a:cs typeface="Arial" panose="020B0604020202020204" pitchFamily="34" charset="0"/>
              </a:rPr>
              <a:t>Interact parents</a:t>
            </a:r>
          </a:p>
          <a:p>
            <a:endParaRPr lang="en-US" sz="2400" b="1" dirty="0">
              <a:solidFill>
                <a:schemeClr val="accent1">
                  <a:lumMod val="75000"/>
                </a:schemeClr>
              </a:solidFill>
              <a:latin typeface="Arial" panose="020B0604020202020204" pitchFamily="34" charset="0"/>
              <a:cs typeface="Arial" panose="020B0604020202020204" pitchFamily="34" charset="0"/>
            </a:endParaRPr>
          </a:p>
          <a:p>
            <a:r>
              <a:rPr lang="en-US" sz="2400" b="1" dirty="0" err="1">
                <a:solidFill>
                  <a:schemeClr val="accent1">
                    <a:lumMod val="75000"/>
                  </a:schemeClr>
                </a:solidFill>
                <a:latin typeface="Arial" panose="020B0604020202020204" pitchFamily="34" charset="0"/>
                <a:cs typeface="Arial" panose="020B0604020202020204" pitchFamily="34" charset="0"/>
              </a:rPr>
              <a:t>Rotoract</a:t>
            </a:r>
            <a:endParaRPr lang="en-US" sz="2400" b="1" dirty="0">
              <a:solidFill>
                <a:schemeClr val="accent1">
                  <a:lumMod val="75000"/>
                </a:schemeClr>
              </a:solidFill>
              <a:latin typeface="Arial" panose="020B0604020202020204" pitchFamily="34" charset="0"/>
              <a:cs typeface="Arial" panose="020B0604020202020204" pitchFamily="34" charset="0"/>
            </a:endParaRPr>
          </a:p>
          <a:p>
            <a:endParaRPr lang="en-US" sz="2400" dirty="0">
              <a:solidFill>
                <a:schemeClr val="accent1">
                  <a:lumMod val="75000"/>
                </a:schemeClr>
              </a:solidFill>
              <a:latin typeface="Arial" panose="020B0604020202020204" pitchFamily="34" charset="0"/>
              <a:cs typeface="Arial" panose="020B0604020202020204" pitchFamily="34" charset="0"/>
            </a:endParaRPr>
          </a:p>
          <a:p>
            <a:r>
              <a:rPr lang="en-US" sz="2400" b="1" dirty="0">
                <a:solidFill>
                  <a:schemeClr val="accent1">
                    <a:lumMod val="75000"/>
                  </a:schemeClr>
                </a:solidFill>
                <a:latin typeface="Arial" panose="020B0604020202020204" pitchFamily="34" charset="0"/>
                <a:cs typeface="Arial" panose="020B0604020202020204" pitchFamily="34" charset="0"/>
              </a:rPr>
              <a:t>Student exchange</a:t>
            </a:r>
          </a:p>
          <a:p>
            <a:pPr marL="514350" indent="-514350">
              <a:buAutoNum type="arabicPeriod"/>
            </a:pPr>
            <a:endParaRPr lang="en-US" dirty="0"/>
          </a:p>
        </p:txBody>
      </p:sp>
    </p:spTree>
    <p:extLst>
      <p:ext uri="{BB962C8B-B14F-4D97-AF65-F5344CB8AC3E}">
        <p14:creationId xmlns:p14="http://schemas.microsoft.com/office/powerpoint/2010/main" val="1360462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126E5-DAF9-443D-B712-34D910F45576}"/>
              </a:ext>
            </a:extLst>
          </p:cNvPr>
          <p:cNvSpPr>
            <a:spLocks noGrp="1"/>
          </p:cNvSpPr>
          <p:nvPr>
            <p:ph type="title"/>
          </p:nvPr>
        </p:nvSpPr>
        <p:spPr>
          <a:xfrm>
            <a:off x="838200" y="137127"/>
            <a:ext cx="10515600" cy="842212"/>
          </a:xfrm>
        </p:spPr>
        <p:txBody>
          <a:bodyPr>
            <a:normAutofit/>
          </a:bodyPr>
          <a:lstStyle/>
          <a:p>
            <a:pPr algn="ctr"/>
            <a:r>
              <a:rPr lang="en-US" sz="3200" b="1" i="0" u="none" strike="noStrike">
                <a:solidFill>
                  <a:schemeClr val="accent1">
                    <a:lumMod val="75000"/>
                  </a:schemeClr>
                </a:solidFill>
                <a:effectLst/>
                <a:latin typeface="Arial" panose="020B0604020202020204" pitchFamily="34" charset="0"/>
                <a:cs typeface="Arial" panose="020B0604020202020204" pitchFamily="34" charset="0"/>
              </a:rPr>
              <a:t>ENGAGE WITH AND APPRECIATE THE COMMUNITY</a:t>
            </a:r>
            <a:endParaRPr lang="en-US" sz="3200">
              <a:solidFill>
                <a:schemeClr val="accent1">
                  <a:lumMod val="7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5288255-BE06-4550-951B-03C7F642B992}"/>
              </a:ext>
            </a:extLst>
          </p:cNvPr>
          <p:cNvSpPr>
            <a:spLocks noGrp="1"/>
          </p:cNvSpPr>
          <p:nvPr>
            <p:ph idx="1"/>
          </p:nvPr>
        </p:nvSpPr>
        <p:spPr>
          <a:xfrm>
            <a:off x="1260088" y="1455987"/>
            <a:ext cx="9946888" cy="4286891"/>
          </a:xfrm>
        </p:spPr>
        <p:txBody>
          <a:bodyPr>
            <a:normAutofit lnSpcReduction="10000"/>
          </a:bodyPr>
          <a:lstStyle/>
          <a:p>
            <a:r>
              <a:rPr lang="en-US" sz="2600" b="1" dirty="0">
                <a:solidFill>
                  <a:schemeClr val="accent1">
                    <a:lumMod val="75000"/>
                  </a:schemeClr>
                </a:solidFill>
                <a:latin typeface="Arial" panose="020B0604020202020204" pitchFamily="34" charset="0"/>
                <a:cs typeface="Arial" panose="020B0604020202020204" pitchFamily="34" charset="0"/>
              </a:rPr>
              <a:t>Digitally - Public exposure via news and social media</a:t>
            </a:r>
          </a:p>
          <a:p>
            <a:endParaRPr lang="en-US" sz="2600" b="1" dirty="0">
              <a:solidFill>
                <a:schemeClr val="accent1">
                  <a:lumMod val="75000"/>
                </a:schemeClr>
              </a:solidFill>
              <a:latin typeface="Arial" panose="020B0604020202020204" pitchFamily="34" charset="0"/>
              <a:cs typeface="Arial" panose="020B0604020202020204" pitchFamily="34" charset="0"/>
            </a:endParaRPr>
          </a:p>
          <a:p>
            <a:r>
              <a:rPr lang="en-US" sz="2600" b="1" dirty="0">
                <a:solidFill>
                  <a:schemeClr val="accent1">
                    <a:lumMod val="75000"/>
                  </a:schemeClr>
                </a:solidFill>
                <a:latin typeface="Arial" panose="020B0604020202020204" pitchFamily="34" charset="0"/>
                <a:cs typeface="Arial" panose="020B0604020202020204" pitchFamily="34" charset="0"/>
              </a:rPr>
              <a:t>In person - Veterans Day-like experiences</a:t>
            </a:r>
          </a:p>
          <a:p>
            <a:endParaRPr lang="en-US" sz="2600" b="1" dirty="0">
              <a:solidFill>
                <a:schemeClr val="accent1">
                  <a:lumMod val="75000"/>
                </a:schemeClr>
              </a:solidFill>
              <a:latin typeface="Arial" panose="020B0604020202020204" pitchFamily="34" charset="0"/>
              <a:cs typeface="Arial" panose="020B0604020202020204" pitchFamily="34" charset="0"/>
            </a:endParaRPr>
          </a:p>
          <a:p>
            <a:r>
              <a:rPr lang="en-US" sz="2600" b="1" dirty="0">
                <a:solidFill>
                  <a:schemeClr val="accent1">
                    <a:lumMod val="75000"/>
                  </a:schemeClr>
                </a:solidFill>
                <a:latin typeface="Arial" panose="020B0604020202020204" pitchFamily="34" charset="0"/>
                <a:cs typeface="Arial" panose="020B0604020202020204" pitchFamily="34" charset="0"/>
              </a:rPr>
              <a:t>Hands on - Service projects (vs fundraising projects)</a:t>
            </a:r>
          </a:p>
          <a:p>
            <a:endParaRPr lang="en-US" sz="2600" b="1" dirty="0">
              <a:solidFill>
                <a:schemeClr val="accent1">
                  <a:lumMod val="75000"/>
                </a:schemeClr>
              </a:solidFill>
              <a:latin typeface="Arial" panose="020B0604020202020204" pitchFamily="34" charset="0"/>
              <a:cs typeface="Arial" panose="020B0604020202020204" pitchFamily="34" charset="0"/>
            </a:endParaRPr>
          </a:p>
          <a:p>
            <a:r>
              <a:rPr lang="en-US" sz="2600" b="1" dirty="0">
                <a:solidFill>
                  <a:schemeClr val="accent1">
                    <a:lumMod val="75000"/>
                  </a:schemeClr>
                </a:solidFill>
                <a:latin typeface="Arial" panose="020B0604020202020204" pitchFamily="34" charset="0"/>
                <a:cs typeface="Arial" panose="020B0604020202020204" pitchFamily="34" charset="0"/>
              </a:rPr>
              <a:t>Gratitude - Sponsors’ and community recognition</a:t>
            </a:r>
          </a:p>
          <a:p>
            <a:endParaRPr lang="en-US" sz="2600" b="1" dirty="0">
              <a:solidFill>
                <a:schemeClr val="accent1">
                  <a:lumMod val="75000"/>
                </a:schemeClr>
              </a:solidFill>
              <a:latin typeface="Arial" panose="020B0604020202020204" pitchFamily="34" charset="0"/>
              <a:cs typeface="Arial" panose="020B0604020202020204" pitchFamily="34" charset="0"/>
            </a:endParaRPr>
          </a:p>
          <a:p>
            <a:r>
              <a:rPr lang="en-US" sz="2600" b="1" dirty="0">
                <a:solidFill>
                  <a:schemeClr val="accent1">
                    <a:lumMod val="75000"/>
                  </a:schemeClr>
                </a:solidFill>
                <a:latin typeface="Arial" panose="020B0604020202020204" pitchFamily="34" charset="0"/>
                <a:cs typeface="Arial" panose="020B0604020202020204" pitchFamily="34" charset="0"/>
              </a:rPr>
              <a:t>Ethics - 4-Way Test and vocational promotion</a:t>
            </a:r>
          </a:p>
          <a:p>
            <a:endParaRPr lang="en-US" dirty="0"/>
          </a:p>
        </p:txBody>
      </p:sp>
    </p:spTree>
    <p:extLst>
      <p:ext uri="{BB962C8B-B14F-4D97-AF65-F5344CB8AC3E}">
        <p14:creationId xmlns:p14="http://schemas.microsoft.com/office/powerpoint/2010/main" val="2626373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126E5-DAF9-443D-B712-34D910F45576}"/>
              </a:ext>
            </a:extLst>
          </p:cNvPr>
          <p:cNvSpPr>
            <a:spLocks noGrp="1"/>
          </p:cNvSpPr>
          <p:nvPr>
            <p:ph type="title"/>
          </p:nvPr>
        </p:nvSpPr>
        <p:spPr>
          <a:xfrm>
            <a:off x="838200" y="192881"/>
            <a:ext cx="10515600" cy="1325563"/>
          </a:xfrm>
        </p:spPr>
        <p:txBody>
          <a:bodyPr>
            <a:normAutofit/>
          </a:bodyPr>
          <a:lstStyle/>
          <a:p>
            <a:pPr algn="ctr"/>
            <a:r>
              <a:rPr lang="en-US" sz="3600" b="1" i="0" u="none" strike="noStrike" dirty="0">
                <a:solidFill>
                  <a:schemeClr val="accent1">
                    <a:lumMod val="75000"/>
                  </a:schemeClr>
                </a:solidFill>
                <a:effectLst/>
                <a:latin typeface="Arial" panose="020B0604020202020204" pitchFamily="34" charset="0"/>
                <a:cs typeface="Arial" panose="020B0604020202020204" pitchFamily="34" charset="0"/>
              </a:rPr>
              <a:t>MAKE IT EASIER AND MORE REWARDING FOR MEMBERS AND OTHERS TO SERVE</a:t>
            </a:r>
            <a:endParaRPr lang="en-US" sz="3600" dirty="0">
              <a:solidFill>
                <a:schemeClr val="accent1">
                  <a:lumMod val="7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5288255-BE06-4550-951B-03C7F642B992}"/>
              </a:ext>
            </a:extLst>
          </p:cNvPr>
          <p:cNvSpPr>
            <a:spLocks noGrp="1"/>
          </p:cNvSpPr>
          <p:nvPr>
            <p:ph idx="1"/>
          </p:nvPr>
        </p:nvSpPr>
        <p:spPr>
          <a:xfrm>
            <a:off x="1182338" y="2096475"/>
            <a:ext cx="10166783" cy="3479134"/>
          </a:xfrm>
        </p:spPr>
        <p:txBody>
          <a:bodyPr>
            <a:normAutofit/>
          </a:bodyPr>
          <a:lstStyle/>
          <a:p>
            <a:r>
              <a:rPr lang="en-US" b="1" dirty="0">
                <a:solidFill>
                  <a:schemeClr val="accent1">
                    <a:lumMod val="75000"/>
                  </a:schemeClr>
                </a:solidFill>
                <a:latin typeface="Arial" panose="020B0604020202020204" pitchFamily="34" charset="0"/>
                <a:cs typeface="Arial" panose="020B0604020202020204" pitchFamily="34" charset="0"/>
              </a:rPr>
              <a:t>Parties, socials, celebrations, honoring</a:t>
            </a:r>
          </a:p>
          <a:p>
            <a:endParaRPr lang="en-US" b="1" dirty="0">
              <a:solidFill>
                <a:schemeClr val="accent1">
                  <a:lumMod val="75000"/>
                </a:schemeClr>
              </a:solidFill>
              <a:latin typeface="Arial" panose="020B0604020202020204" pitchFamily="34" charset="0"/>
              <a:cs typeface="Arial" panose="020B0604020202020204" pitchFamily="34" charset="0"/>
            </a:endParaRPr>
          </a:p>
          <a:p>
            <a:r>
              <a:rPr lang="en-US" b="1" dirty="0">
                <a:solidFill>
                  <a:schemeClr val="accent1">
                    <a:lumMod val="75000"/>
                  </a:schemeClr>
                </a:solidFill>
                <a:latin typeface="Arial" panose="020B0604020202020204" pitchFamily="34" charset="0"/>
                <a:cs typeface="Arial" panose="020B0604020202020204" pitchFamily="34" charset="0"/>
              </a:rPr>
              <a:t>Volunteer opportunities for Interact students and members</a:t>
            </a:r>
          </a:p>
          <a:p>
            <a:pPr marL="0" indent="0">
              <a:buNone/>
            </a:pPr>
            <a:endParaRPr lang="en-US" b="1" dirty="0">
              <a:solidFill>
                <a:schemeClr val="accent1">
                  <a:lumMod val="75000"/>
                </a:schemeClr>
              </a:solidFill>
              <a:latin typeface="Arial" panose="020B0604020202020204" pitchFamily="34" charset="0"/>
              <a:cs typeface="Arial" panose="020B0604020202020204" pitchFamily="34" charset="0"/>
            </a:endParaRPr>
          </a:p>
          <a:p>
            <a:r>
              <a:rPr lang="en-US" b="1" dirty="0">
                <a:solidFill>
                  <a:schemeClr val="accent1">
                    <a:lumMod val="75000"/>
                  </a:schemeClr>
                </a:solidFill>
                <a:latin typeface="Arial" panose="020B0604020202020204" pitchFamily="34" charset="0"/>
                <a:cs typeface="Arial" panose="020B0604020202020204" pitchFamily="34" charset="0"/>
              </a:rPr>
              <a:t>Corporate sponsorship, business participation &amp; recognition</a:t>
            </a:r>
            <a:endParaRPr lang="en-US" b="1" dirty="0">
              <a:latin typeface="Arial" panose="020B0604020202020204" pitchFamily="34" charset="0"/>
              <a:cs typeface="Arial" panose="020B0604020202020204" pitchFamily="34" charset="0"/>
            </a:endParaRPr>
          </a:p>
          <a:p>
            <a:endParaRPr lang="en-US" dirty="0"/>
          </a:p>
          <a:p>
            <a:pPr marL="514350" indent="-514350">
              <a:buAutoNum type="arabicPeriod"/>
            </a:pPr>
            <a:endParaRPr lang="en-US" dirty="0"/>
          </a:p>
          <a:p>
            <a:pPr marL="514350" indent="-514350">
              <a:buAutoNum type="arabicPeriod"/>
            </a:pPr>
            <a:endParaRPr lang="en-US" dirty="0"/>
          </a:p>
        </p:txBody>
      </p:sp>
    </p:spTree>
    <p:extLst>
      <p:ext uri="{BB962C8B-B14F-4D97-AF65-F5344CB8AC3E}">
        <p14:creationId xmlns:p14="http://schemas.microsoft.com/office/powerpoint/2010/main" val="3051475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126E5-DAF9-443D-B712-34D910F45576}"/>
              </a:ext>
            </a:extLst>
          </p:cNvPr>
          <p:cNvSpPr>
            <a:spLocks noGrp="1"/>
          </p:cNvSpPr>
          <p:nvPr>
            <p:ph type="title"/>
          </p:nvPr>
        </p:nvSpPr>
        <p:spPr>
          <a:xfrm>
            <a:off x="838200" y="337846"/>
            <a:ext cx="10515600" cy="806353"/>
          </a:xfrm>
        </p:spPr>
        <p:txBody>
          <a:bodyPr>
            <a:normAutofit fontScale="90000"/>
          </a:bodyPr>
          <a:lstStyle/>
          <a:p>
            <a:pPr algn="ctr"/>
            <a:r>
              <a:rPr lang="en-US" sz="3200" b="1" i="0" u="none" strike="noStrike" dirty="0">
                <a:solidFill>
                  <a:schemeClr val="accent1">
                    <a:lumMod val="75000"/>
                  </a:schemeClr>
                </a:solidFill>
                <a:effectLst/>
                <a:latin typeface="Arial" panose="020B0604020202020204" pitchFamily="34" charset="0"/>
                <a:cs typeface="Arial" panose="020B0604020202020204" pitchFamily="34" charset="0"/>
              </a:rPr>
              <a:t>LEARN AND SHARE THE KNOWLEDGE, RESOURCES, AND CULTURE OF SERVICE THAT ARE ROTARY</a:t>
            </a:r>
            <a:endParaRPr lang="en-US" sz="3200" dirty="0">
              <a:solidFill>
                <a:schemeClr val="accent1">
                  <a:lumMod val="7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5288255-BE06-4550-951B-03C7F642B992}"/>
              </a:ext>
            </a:extLst>
          </p:cNvPr>
          <p:cNvSpPr>
            <a:spLocks noGrp="1"/>
          </p:cNvSpPr>
          <p:nvPr>
            <p:ph idx="1"/>
          </p:nvPr>
        </p:nvSpPr>
        <p:spPr>
          <a:xfrm>
            <a:off x="1342045" y="1575317"/>
            <a:ext cx="10166783" cy="4613609"/>
          </a:xfrm>
        </p:spPr>
        <p:txBody>
          <a:bodyPr>
            <a:normAutofit/>
          </a:bodyPr>
          <a:lstStyle/>
          <a:p>
            <a:r>
              <a:rPr lang="en-US" sz="2400" b="1">
                <a:solidFill>
                  <a:schemeClr val="accent1">
                    <a:lumMod val="75000"/>
                  </a:schemeClr>
                </a:solidFill>
                <a:latin typeface="Arial" panose="020B0604020202020204" pitchFamily="34" charset="0"/>
                <a:cs typeface="Arial" panose="020B0604020202020204" pitchFamily="34" charset="0"/>
              </a:rPr>
              <a:t>Rotary Leadership Institute and all District activities &amp; resources</a:t>
            </a:r>
          </a:p>
          <a:p>
            <a:endParaRPr lang="en-US" sz="2400" b="1">
              <a:solidFill>
                <a:schemeClr val="accent1">
                  <a:lumMod val="75000"/>
                </a:schemeClr>
              </a:solidFill>
              <a:latin typeface="Arial" panose="020B0604020202020204" pitchFamily="34" charset="0"/>
              <a:cs typeface="Arial" panose="020B0604020202020204" pitchFamily="34" charset="0"/>
            </a:endParaRPr>
          </a:p>
          <a:p>
            <a:r>
              <a:rPr lang="en-US" sz="2400" b="1">
                <a:solidFill>
                  <a:schemeClr val="accent1">
                    <a:lumMod val="75000"/>
                  </a:schemeClr>
                </a:solidFill>
                <a:latin typeface="Arial" panose="020B0604020202020204" pitchFamily="34" charset="0"/>
                <a:cs typeface="Arial" panose="020B0604020202020204" pitchFamily="34" charset="0"/>
              </a:rPr>
              <a:t>Other local clubs</a:t>
            </a:r>
          </a:p>
          <a:p>
            <a:endParaRPr lang="en-US" sz="2400">
              <a:solidFill>
                <a:schemeClr val="accent1">
                  <a:lumMod val="75000"/>
                </a:schemeClr>
              </a:solidFill>
              <a:latin typeface="Arial" panose="020B0604020202020204" pitchFamily="34" charset="0"/>
              <a:cs typeface="Arial" panose="020B0604020202020204" pitchFamily="34" charset="0"/>
            </a:endParaRPr>
          </a:p>
          <a:p>
            <a:r>
              <a:rPr lang="en-US" sz="2400" b="1">
                <a:solidFill>
                  <a:schemeClr val="accent1">
                    <a:lumMod val="75000"/>
                  </a:schemeClr>
                </a:solidFill>
                <a:latin typeface="Arial" panose="020B0604020202020204" pitchFamily="34" charset="0"/>
                <a:cs typeface="Arial" panose="020B0604020202020204" pitchFamily="34" charset="0"/>
              </a:rPr>
              <a:t>Fellowship clubs</a:t>
            </a:r>
          </a:p>
          <a:p>
            <a:endParaRPr lang="en-US" sz="2400" b="1">
              <a:solidFill>
                <a:schemeClr val="accent1">
                  <a:lumMod val="75000"/>
                </a:schemeClr>
              </a:solidFill>
              <a:latin typeface="Arial" panose="020B0604020202020204" pitchFamily="34" charset="0"/>
              <a:cs typeface="Arial" panose="020B0604020202020204" pitchFamily="34" charset="0"/>
            </a:endParaRPr>
          </a:p>
          <a:p>
            <a:r>
              <a:rPr lang="en-US" sz="2400" b="1">
                <a:solidFill>
                  <a:schemeClr val="accent1">
                    <a:lumMod val="75000"/>
                  </a:schemeClr>
                </a:solidFill>
                <a:latin typeface="Arial" panose="020B0604020202020204" pitchFamily="34" charset="0"/>
                <a:cs typeface="Arial" panose="020B0604020202020204" pitchFamily="34" charset="0"/>
              </a:rPr>
              <a:t>Each other and our vocations</a:t>
            </a:r>
          </a:p>
          <a:p>
            <a:endParaRPr lang="en-US" sz="2400" b="1">
              <a:solidFill>
                <a:schemeClr val="accent1">
                  <a:lumMod val="75000"/>
                </a:schemeClr>
              </a:solidFill>
              <a:latin typeface="Arial" panose="020B0604020202020204" pitchFamily="34" charset="0"/>
              <a:cs typeface="Arial" panose="020B0604020202020204" pitchFamily="34" charset="0"/>
            </a:endParaRPr>
          </a:p>
          <a:p>
            <a:r>
              <a:rPr lang="en-US" sz="2400" b="1">
                <a:solidFill>
                  <a:schemeClr val="accent1">
                    <a:lumMod val="75000"/>
                  </a:schemeClr>
                </a:solidFill>
                <a:latin typeface="Arial" panose="020B0604020202020204" pitchFamily="34" charset="0"/>
                <a:cs typeface="Arial" panose="020B0604020202020204" pitchFamily="34" charset="0"/>
              </a:rPr>
              <a:t>Rotary Foundation</a:t>
            </a:r>
          </a:p>
          <a:p>
            <a:endParaRPr lang="en-US" sz="2400" b="1">
              <a:latin typeface="Arial" panose="020B0604020202020204" pitchFamily="34" charset="0"/>
              <a:cs typeface="Arial" panose="020B0604020202020204" pitchFamily="34" charset="0"/>
            </a:endParaRPr>
          </a:p>
          <a:p>
            <a:endParaRPr lang="en-US"/>
          </a:p>
          <a:p>
            <a:pPr marL="514350" indent="-514350">
              <a:buAutoNum type="arabicPeriod"/>
            </a:pPr>
            <a:endParaRPr lang="en-US"/>
          </a:p>
          <a:p>
            <a:pPr marL="514350" indent="-514350">
              <a:buAutoNum type="arabicPeriod"/>
            </a:pPr>
            <a:endParaRPr lang="en-US"/>
          </a:p>
        </p:txBody>
      </p:sp>
    </p:spTree>
    <p:extLst>
      <p:ext uri="{BB962C8B-B14F-4D97-AF65-F5344CB8AC3E}">
        <p14:creationId xmlns:p14="http://schemas.microsoft.com/office/powerpoint/2010/main" val="2397926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F7B00-B251-D045-900E-7AD6B5CB07C4}"/>
              </a:ext>
            </a:extLst>
          </p:cNvPr>
          <p:cNvSpPr>
            <a:spLocks noGrp="1"/>
          </p:cNvSpPr>
          <p:nvPr>
            <p:ph type="title"/>
          </p:nvPr>
        </p:nvSpPr>
        <p:spPr>
          <a:xfrm>
            <a:off x="804748" y="2851847"/>
            <a:ext cx="10515600" cy="1325563"/>
          </a:xfrm>
        </p:spPr>
        <p:txBody>
          <a:bodyPr>
            <a:normAutofit/>
          </a:bodyPr>
          <a:lstStyle/>
          <a:p>
            <a:pPr algn="ctr"/>
            <a:r>
              <a:rPr lang="en-US" sz="4800" b="1" dirty="0">
                <a:solidFill>
                  <a:schemeClr val="accent1">
                    <a:lumMod val="75000"/>
                  </a:schemeClr>
                </a:solidFill>
                <a:latin typeface="Arial" panose="020B0604020202020204" pitchFamily="34" charset="0"/>
                <a:cs typeface="Arial" panose="020B0604020202020204" pitchFamily="34" charset="0"/>
              </a:rPr>
              <a:t>COMMITTEE PLANS</a:t>
            </a:r>
          </a:p>
        </p:txBody>
      </p:sp>
    </p:spTree>
    <p:extLst>
      <p:ext uri="{BB962C8B-B14F-4D97-AF65-F5344CB8AC3E}">
        <p14:creationId xmlns:p14="http://schemas.microsoft.com/office/powerpoint/2010/main" val="1676318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id="{0E5865EA-EECA-EA4F-AD81-503552A89DD1}"/>
              </a:ext>
            </a:extLst>
          </p:cNvPr>
          <p:cNvSpPr txBox="1">
            <a:spLocks/>
          </p:cNvSpPr>
          <p:nvPr/>
        </p:nvSpPr>
        <p:spPr>
          <a:xfrm>
            <a:off x="7913688" y="1203325"/>
            <a:ext cx="3773487" cy="1100138"/>
          </a:xfrm>
          <a:prstGeom prst="rect">
            <a:avLst/>
          </a:prstGeom>
          <a:solidFill>
            <a:schemeClr val="bg1">
              <a:lumMod val="95000"/>
            </a:schemeClr>
          </a:solidFill>
        </p:spPr>
        <p:txBody>
          <a:bodyPr lIns="274320" tIns="91440" anchor="ctr"/>
          <a:lstStyle>
            <a:lvl1pPr marL="0" indent="0" algn="l" defTabSz="914400" rtl="0" eaLnBrk="1" latinLnBrk="0" hangingPunct="1">
              <a:lnSpc>
                <a:spcPct val="90000"/>
              </a:lnSpc>
              <a:spcBef>
                <a:spcPts val="1000"/>
              </a:spcBef>
              <a:buFont typeface="Arial" panose="020B0604020202020204" pitchFamily="34" charset="0"/>
              <a:buNone/>
              <a:defRPr sz="1800" b="1" i="0" kern="1200">
                <a:solidFill>
                  <a:schemeClr val="tx1"/>
                </a:solidFill>
                <a:latin typeface="Founders Grotesk" panose="020B050303020206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US" altLang="en-US" b="0">
                <a:latin typeface="Franklin Gothic Book" panose="020B0503020102020204" pitchFamily="34" charset="0"/>
              </a:rPr>
              <a:t>Integrate a membership program into the Strategic Plan</a:t>
            </a:r>
          </a:p>
        </p:txBody>
      </p:sp>
      <p:sp>
        <p:nvSpPr>
          <p:cNvPr id="7" name="Text Placeholder 10">
            <a:extLst>
              <a:ext uri="{FF2B5EF4-FFF2-40B4-BE49-F238E27FC236}">
                <a16:creationId xmlns:a16="http://schemas.microsoft.com/office/drawing/2014/main" id="{B17B2974-CBDC-294F-9610-DAA50E1CE176}"/>
              </a:ext>
            </a:extLst>
          </p:cNvPr>
          <p:cNvSpPr txBox="1">
            <a:spLocks/>
          </p:cNvSpPr>
          <p:nvPr/>
        </p:nvSpPr>
        <p:spPr>
          <a:xfrm>
            <a:off x="7916863" y="2690813"/>
            <a:ext cx="3773487" cy="1096962"/>
          </a:xfrm>
          <a:prstGeom prst="rect">
            <a:avLst/>
          </a:prstGeom>
          <a:solidFill>
            <a:schemeClr val="bg1">
              <a:lumMod val="95000"/>
            </a:schemeClr>
          </a:solidFill>
        </p:spPr>
        <p:txBody>
          <a:bodyPr lIns="274320" tIns="91440" anchor="ct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Founders Grotesk" panose="020B050303020206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US" altLang="en-US">
                <a:latin typeface="Franklin Gothic Book" panose="020B0503020102020204" pitchFamily="34" charset="0"/>
              </a:rPr>
              <a:t>Increase public visibility into our events and causes.</a:t>
            </a:r>
          </a:p>
        </p:txBody>
      </p:sp>
      <p:sp>
        <p:nvSpPr>
          <p:cNvPr id="8" name="Text Placeholder 10">
            <a:extLst>
              <a:ext uri="{FF2B5EF4-FFF2-40B4-BE49-F238E27FC236}">
                <a16:creationId xmlns:a16="http://schemas.microsoft.com/office/drawing/2014/main" id="{6326220F-C840-0F4F-8FD0-7FF81EE80633}"/>
              </a:ext>
            </a:extLst>
          </p:cNvPr>
          <p:cNvSpPr txBox="1">
            <a:spLocks/>
          </p:cNvSpPr>
          <p:nvPr/>
        </p:nvSpPr>
        <p:spPr>
          <a:xfrm>
            <a:off x="7913688" y="4173538"/>
            <a:ext cx="3776662" cy="1098550"/>
          </a:xfrm>
          <a:prstGeom prst="rect">
            <a:avLst/>
          </a:prstGeom>
          <a:solidFill>
            <a:schemeClr val="bg1">
              <a:lumMod val="95000"/>
            </a:schemeClr>
          </a:solidFill>
        </p:spPr>
        <p:txBody>
          <a:bodyPr lIns="274320" tIns="91440" anchor="ct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Founders Grotesk" panose="020B050303020206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US" altLang="en-US">
                <a:latin typeface="Franklin Gothic Book" panose="020B0503020102020204" pitchFamily="34" charset="0"/>
              </a:rPr>
              <a:t>Pavilion Updates in multiple media outlets</a:t>
            </a:r>
          </a:p>
        </p:txBody>
      </p:sp>
      <p:sp>
        <p:nvSpPr>
          <p:cNvPr id="9" name="Text Placeholder 13">
            <a:extLst>
              <a:ext uri="{FF2B5EF4-FFF2-40B4-BE49-F238E27FC236}">
                <a16:creationId xmlns:a16="http://schemas.microsoft.com/office/drawing/2014/main" id="{9E69B49B-E069-4641-A0F6-F3940FE2D6A5}"/>
              </a:ext>
            </a:extLst>
          </p:cNvPr>
          <p:cNvSpPr txBox="1">
            <a:spLocks/>
          </p:cNvSpPr>
          <p:nvPr/>
        </p:nvSpPr>
        <p:spPr>
          <a:xfrm rot="18900000">
            <a:off x="7258050" y="1555750"/>
            <a:ext cx="425450" cy="425450"/>
          </a:xfrm>
          <a:custGeom>
            <a:avLst/>
            <a:gdLst>
              <a:gd name="connsiteX0" fmla="*/ 425487 w 425487"/>
              <a:gd name="connsiteY0" fmla="*/ 64604 h 425487"/>
              <a:gd name="connsiteX1" fmla="*/ 425487 w 425487"/>
              <a:gd name="connsiteY1" fmla="*/ 425197 h 425487"/>
              <a:gd name="connsiteX2" fmla="*/ 425197 w 425487"/>
              <a:gd name="connsiteY2" fmla="*/ 425197 h 425487"/>
              <a:gd name="connsiteX3" fmla="*/ 425197 w 425487"/>
              <a:gd name="connsiteY3" fmla="*/ 425487 h 425487"/>
              <a:gd name="connsiteX4" fmla="*/ 64604 w 425487"/>
              <a:gd name="connsiteY4" fmla="*/ 425487 h 425487"/>
              <a:gd name="connsiteX5" fmla="*/ 64604 w 425487"/>
              <a:gd name="connsiteY5" fmla="*/ 314362 h 425487"/>
              <a:gd name="connsiteX6" fmla="*/ 235785 w 425487"/>
              <a:gd name="connsiteY6" fmla="*/ 314362 h 425487"/>
              <a:gd name="connsiteX7" fmla="*/ 0 w 425487"/>
              <a:gd name="connsiteY7" fmla="*/ 78578 h 425487"/>
              <a:gd name="connsiteX8" fmla="*/ 78578 w 425487"/>
              <a:gd name="connsiteY8" fmla="*/ 0 h 425487"/>
              <a:gd name="connsiteX9" fmla="*/ 314362 w 425487"/>
              <a:gd name="connsiteY9" fmla="*/ 235785 h 425487"/>
              <a:gd name="connsiteX10" fmla="*/ 314362 w 425487"/>
              <a:gd name="connsiteY10" fmla="*/ 64604 h 42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5487" h="425487">
                <a:moveTo>
                  <a:pt x="425487" y="64604"/>
                </a:moveTo>
                <a:lnTo>
                  <a:pt x="425487" y="425197"/>
                </a:lnTo>
                <a:lnTo>
                  <a:pt x="425197" y="425197"/>
                </a:lnTo>
                <a:lnTo>
                  <a:pt x="425197" y="425487"/>
                </a:lnTo>
                <a:lnTo>
                  <a:pt x="64604" y="425487"/>
                </a:lnTo>
                <a:lnTo>
                  <a:pt x="64604" y="314362"/>
                </a:lnTo>
                <a:lnTo>
                  <a:pt x="235785" y="314362"/>
                </a:lnTo>
                <a:lnTo>
                  <a:pt x="0" y="78578"/>
                </a:lnTo>
                <a:lnTo>
                  <a:pt x="78578" y="0"/>
                </a:lnTo>
                <a:lnTo>
                  <a:pt x="314362" y="235785"/>
                </a:lnTo>
                <a:lnTo>
                  <a:pt x="314362" y="64604"/>
                </a:lnTo>
                <a:close/>
              </a:path>
            </a:pathLst>
          </a:custGeom>
          <a:solidFill>
            <a:schemeClr val="bg1"/>
          </a:solidFill>
          <a:ln>
            <a:solidFill>
              <a:schemeClr val="tx1">
                <a:lumMod val="50000"/>
                <a:lumOff val="50000"/>
              </a:schemeClr>
            </a:solidFill>
          </a:ln>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US">
                <a:solidFill>
                  <a:prstClr val="black"/>
                </a:solidFill>
              </a:rPr>
              <a:t> </a:t>
            </a:r>
          </a:p>
        </p:txBody>
      </p:sp>
      <p:sp>
        <p:nvSpPr>
          <p:cNvPr id="10" name="Text Placeholder 18">
            <a:extLst>
              <a:ext uri="{FF2B5EF4-FFF2-40B4-BE49-F238E27FC236}">
                <a16:creationId xmlns:a16="http://schemas.microsoft.com/office/drawing/2014/main" id="{3F8C1F98-EC5D-3D42-B182-895BEDFC4A7F}"/>
              </a:ext>
            </a:extLst>
          </p:cNvPr>
          <p:cNvSpPr txBox="1">
            <a:spLocks/>
          </p:cNvSpPr>
          <p:nvPr/>
        </p:nvSpPr>
        <p:spPr>
          <a:xfrm rot="18900000">
            <a:off x="7232650" y="3025775"/>
            <a:ext cx="425450" cy="425450"/>
          </a:xfrm>
          <a:custGeom>
            <a:avLst/>
            <a:gdLst>
              <a:gd name="connsiteX0" fmla="*/ 425487 w 425487"/>
              <a:gd name="connsiteY0" fmla="*/ 64604 h 425487"/>
              <a:gd name="connsiteX1" fmla="*/ 425487 w 425487"/>
              <a:gd name="connsiteY1" fmla="*/ 425197 h 425487"/>
              <a:gd name="connsiteX2" fmla="*/ 425197 w 425487"/>
              <a:gd name="connsiteY2" fmla="*/ 425197 h 425487"/>
              <a:gd name="connsiteX3" fmla="*/ 425197 w 425487"/>
              <a:gd name="connsiteY3" fmla="*/ 425487 h 425487"/>
              <a:gd name="connsiteX4" fmla="*/ 64604 w 425487"/>
              <a:gd name="connsiteY4" fmla="*/ 425487 h 425487"/>
              <a:gd name="connsiteX5" fmla="*/ 64604 w 425487"/>
              <a:gd name="connsiteY5" fmla="*/ 314362 h 425487"/>
              <a:gd name="connsiteX6" fmla="*/ 235785 w 425487"/>
              <a:gd name="connsiteY6" fmla="*/ 314362 h 425487"/>
              <a:gd name="connsiteX7" fmla="*/ 0 w 425487"/>
              <a:gd name="connsiteY7" fmla="*/ 78578 h 425487"/>
              <a:gd name="connsiteX8" fmla="*/ 78578 w 425487"/>
              <a:gd name="connsiteY8" fmla="*/ 0 h 425487"/>
              <a:gd name="connsiteX9" fmla="*/ 314362 w 425487"/>
              <a:gd name="connsiteY9" fmla="*/ 235785 h 425487"/>
              <a:gd name="connsiteX10" fmla="*/ 314362 w 425487"/>
              <a:gd name="connsiteY10" fmla="*/ 64604 h 42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5487" h="425487">
                <a:moveTo>
                  <a:pt x="425487" y="64604"/>
                </a:moveTo>
                <a:lnTo>
                  <a:pt x="425487" y="425197"/>
                </a:lnTo>
                <a:lnTo>
                  <a:pt x="425197" y="425197"/>
                </a:lnTo>
                <a:lnTo>
                  <a:pt x="425197" y="425487"/>
                </a:lnTo>
                <a:lnTo>
                  <a:pt x="64604" y="425487"/>
                </a:lnTo>
                <a:lnTo>
                  <a:pt x="64604" y="314362"/>
                </a:lnTo>
                <a:lnTo>
                  <a:pt x="235785" y="314362"/>
                </a:lnTo>
                <a:lnTo>
                  <a:pt x="0" y="78578"/>
                </a:lnTo>
                <a:lnTo>
                  <a:pt x="78578" y="0"/>
                </a:lnTo>
                <a:lnTo>
                  <a:pt x="314362" y="235785"/>
                </a:lnTo>
                <a:lnTo>
                  <a:pt x="314362" y="64604"/>
                </a:lnTo>
                <a:close/>
              </a:path>
            </a:pathLst>
          </a:custGeom>
          <a:solidFill>
            <a:schemeClr val="bg1"/>
          </a:solidFill>
          <a:ln>
            <a:solidFill>
              <a:schemeClr val="tx1">
                <a:lumMod val="50000"/>
                <a:lumOff val="50000"/>
              </a:schemeClr>
            </a:solidFill>
          </a:ln>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US">
                <a:solidFill>
                  <a:prstClr val="black"/>
                </a:solidFill>
              </a:rPr>
              <a:t> </a:t>
            </a:r>
          </a:p>
        </p:txBody>
      </p:sp>
      <p:sp>
        <p:nvSpPr>
          <p:cNvPr id="11" name="Text Placeholder 19">
            <a:extLst>
              <a:ext uri="{FF2B5EF4-FFF2-40B4-BE49-F238E27FC236}">
                <a16:creationId xmlns:a16="http://schemas.microsoft.com/office/drawing/2014/main" id="{72F65E8F-0105-B041-8465-901C3DAE234A}"/>
              </a:ext>
            </a:extLst>
          </p:cNvPr>
          <p:cNvSpPr txBox="1">
            <a:spLocks/>
          </p:cNvSpPr>
          <p:nvPr/>
        </p:nvSpPr>
        <p:spPr>
          <a:xfrm rot="18900000">
            <a:off x="7256463" y="4497388"/>
            <a:ext cx="425450" cy="422275"/>
          </a:xfrm>
          <a:custGeom>
            <a:avLst/>
            <a:gdLst>
              <a:gd name="connsiteX0" fmla="*/ 425487 w 425487"/>
              <a:gd name="connsiteY0" fmla="*/ 64604 h 425487"/>
              <a:gd name="connsiteX1" fmla="*/ 425487 w 425487"/>
              <a:gd name="connsiteY1" fmla="*/ 425197 h 425487"/>
              <a:gd name="connsiteX2" fmla="*/ 425197 w 425487"/>
              <a:gd name="connsiteY2" fmla="*/ 425197 h 425487"/>
              <a:gd name="connsiteX3" fmla="*/ 425197 w 425487"/>
              <a:gd name="connsiteY3" fmla="*/ 425487 h 425487"/>
              <a:gd name="connsiteX4" fmla="*/ 64604 w 425487"/>
              <a:gd name="connsiteY4" fmla="*/ 425487 h 425487"/>
              <a:gd name="connsiteX5" fmla="*/ 64604 w 425487"/>
              <a:gd name="connsiteY5" fmla="*/ 314362 h 425487"/>
              <a:gd name="connsiteX6" fmla="*/ 235785 w 425487"/>
              <a:gd name="connsiteY6" fmla="*/ 314362 h 425487"/>
              <a:gd name="connsiteX7" fmla="*/ 0 w 425487"/>
              <a:gd name="connsiteY7" fmla="*/ 78578 h 425487"/>
              <a:gd name="connsiteX8" fmla="*/ 78578 w 425487"/>
              <a:gd name="connsiteY8" fmla="*/ 0 h 425487"/>
              <a:gd name="connsiteX9" fmla="*/ 314362 w 425487"/>
              <a:gd name="connsiteY9" fmla="*/ 235785 h 425487"/>
              <a:gd name="connsiteX10" fmla="*/ 314362 w 425487"/>
              <a:gd name="connsiteY10" fmla="*/ 64604 h 42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5487" h="425487">
                <a:moveTo>
                  <a:pt x="425487" y="64604"/>
                </a:moveTo>
                <a:lnTo>
                  <a:pt x="425487" y="425197"/>
                </a:lnTo>
                <a:lnTo>
                  <a:pt x="425197" y="425197"/>
                </a:lnTo>
                <a:lnTo>
                  <a:pt x="425197" y="425487"/>
                </a:lnTo>
                <a:lnTo>
                  <a:pt x="64604" y="425487"/>
                </a:lnTo>
                <a:lnTo>
                  <a:pt x="64604" y="314362"/>
                </a:lnTo>
                <a:lnTo>
                  <a:pt x="235785" y="314362"/>
                </a:lnTo>
                <a:lnTo>
                  <a:pt x="0" y="78578"/>
                </a:lnTo>
                <a:lnTo>
                  <a:pt x="78578" y="0"/>
                </a:lnTo>
                <a:lnTo>
                  <a:pt x="314362" y="235785"/>
                </a:lnTo>
                <a:lnTo>
                  <a:pt x="314362" y="64604"/>
                </a:lnTo>
                <a:close/>
              </a:path>
            </a:pathLst>
          </a:custGeom>
          <a:solidFill>
            <a:schemeClr val="bg1"/>
          </a:solidFill>
          <a:ln>
            <a:solidFill>
              <a:schemeClr val="tx1">
                <a:lumMod val="50000"/>
                <a:lumOff val="50000"/>
              </a:schemeClr>
            </a:solidFill>
          </a:ln>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US">
                <a:solidFill>
                  <a:prstClr val="black"/>
                </a:solidFill>
              </a:rPr>
              <a:t> </a:t>
            </a:r>
          </a:p>
        </p:txBody>
      </p:sp>
      <p:sp>
        <p:nvSpPr>
          <p:cNvPr id="12" name="Text Placeholder 10">
            <a:extLst>
              <a:ext uri="{FF2B5EF4-FFF2-40B4-BE49-F238E27FC236}">
                <a16:creationId xmlns:a16="http://schemas.microsoft.com/office/drawing/2014/main" id="{7B10C597-C000-5343-B5E1-17D1AE96E420}"/>
              </a:ext>
            </a:extLst>
          </p:cNvPr>
          <p:cNvSpPr txBox="1">
            <a:spLocks/>
          </p:cNvSpPr>
          <p:nvPr/>
        </p:nvSpPr>
        <p:spPr>
          <a:xfrm>
            <a:off x="7913688" y="5489575"/>
            <a:ext cx="3773487" cy="1100138"/>
          </a:xfrm>
          <a:prstGeom prst="rect">
            <a:avLst/>
          </a:prstGeom>
          <a:solidFill>
            <a:schemeClr val="bg1">
              <a:lumMod val="95000"/>
            </a:schemeClr>
          </a:solidFill>
        </p:spPr>
        <p:txBody>
          <a:bodyPr lIns="274320" tIns="91440" anchor="ctr"/>
          <a:lstStyle>
            <a:lvl1pPr marL="0" indent="0" algn="l" defTabSz="914400" rtl="0" eaLnBrk="1" latinLnBrk="0" hangingPunct="1">
              <a:lnSpc>
                <a:spcPct val="90000"/>
              </a:lnSpc>
              <a:spcBef>
                <a:spcPts val="1000"/>
              </a:spcBef>
              <a:buFont typeface="Arial" panose="020B0604020202020204" pitchFamily="34" charset="0"/>
              <a:buNone/>
              <a:defRPr sz="1800" b="1" i="0" kern="1200">
                <a:solidFill>
                  <a:schemeClr val="tx1"/>
                </a:solidFill>
                <a:latin typeface="Founders Grotesk" panose="020B050303020206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US" altLang="en-US" b="0">
                <a:latin typeface="Franklin Gothic Book" panose="020B0503020102020204" pitchFamily="34" charset="0"/>
              </a:rPr>
              <a:t>Introduce Rotary to more local high-profile folks and businesses</a:t>
            </a:r>
          </a:p>
        </p:txBody>
      </p:sp>
      <p:sp>
        <p:nvSpPr>
          <p:cNvPr id="13" name="Text Placeholder 19">
            <a:extLst>
              <a:ext uri="{FF2B5EF4-FFF2-40B4-BE49-F238E27FC236}">
                <a16:creationId xmlns:a16="http://schemas.microsoft.com/office/drawing/2014/main" id="{22F64305-92B2-7447-AFA0-1A49614950ED}"/>
              </a:ext>
            </a:extLst>
          </p:cNvPr>
          <p:cNvSpPr txBox="1">
            <a:spLocks/>
          </p:cNvSpPr>
          <p:nvPr/>
        </p:nvSpPr>
        <p:spPr>
          <a:xfrm rot="18900000">
            <a:off x="7259638" y="5829300"/>
            <a:ext cx="425450" cy="422275"/>
          </a:xfrm>
          <a:custGeom>
            <a:avLst/>
            <a:gdLst>
              <a:gd name="connsiteX0" fmla="*/ 425487 w 425487"/>
              <a:gd name="connsiteY0" fmla="*/ 64604 h 425487"/>
              <a:gd name="connsiteX1" fmla="*/ 425487 w 425487"/>
              <a:gd name="connsiteY1" fmla="*/ 425197 h 425487"/>
              <a:gd name="connsiteX2" fmla="*/ 425197 w 425487"/>
              <a:gd name="connsiteY2" fmla="*/ 425197 h 425487"/>
              <a:gd name="connsiteX3" fmla="*/ 425197 w 425487"/>
              <a:gd name="connsiteY3" fmla="*/ 425487 h 425487"/>
              <a:gd name="connsiteX4" fmla="*/ 64604 w 425487"/>
              <a:gd name="connsiteY4" fmla="*/ 425487 h 425487"/>
              <a:gd name="connsiteX5" fmla="*/ 64604 w 425487"/>
              <a:gd name="connsiteY5" fmla="*/ 314362 h 425487"/>
              <a:gd name="connsiteX6" fmla="*/ 235785 w 425487"/>
              <a:gd name="connsiteY6" fmla="*/ 314362 h 425487"/>
              <a:gd name="connsiteX7" fmla="*/ 0 w 425487"/>
              <a:gd name="connsiteY7" fmla="*/ 78578 h 425487"/>
              <a:gd name="connsiteX8" fmla="*/ 78578 w 425487"/>
              <a:gd name="connsiteY8" fmla="*/ 0 h 425487"/>
              <a:gd name="connsiteX9" fmla="*/ 314362 w 425487"/>
              <a:gd name="connsiteY9" fmla="*/ 235785 h 425487"/>
              <a:gd name="connsiteX10" fmla="*/ 314362 w 425487"/>
              <a:gd name="connsiteY10" fmla="*/ 64604 h 42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5487" h="425487">
                <a:moveTo>
                  <a:pt x="425487" y="64604"/>
                </a:moveTo>
                <a:lnTo>
                  <a:pt x="425487" y="425197"/>
                </a:lnTo>
                <a:lnTo>
                  <a:pt x="425197" y="425197"/>
                </a:lnTo>
                <a:lnTo>
                  <a:pt x="425197" y="425487"/>
                </a:lnTo>
                <a:lnTo>
                  <a:pt x="64604" y="425487"/>
                </a:lnTo>
                <a:lnTo>
                  <a:pt x="64604" y="314362"/>
                </a:lnTo>
                <a:lnTo>
                  <a:pt x="235785" y="314362"/>
                </a:lnTo>
                <a:lnTo>
                  <a:pt x="0" y="78578"/>
                </a:lnTo>
                <a:lnTo>
                  <a:pt x="78578" y="0"/>
                </a:lnTo>
                <a:lnTo>
                  <a:pt x="314362" y="235785"/>
                </a:lnTo>
                <a:lnTo>
                  <a:pt x="314362" y="64604"/>
                </a:lnTo>
                <a:close/>
              </a:path>
            </a:pathLst>
          </a:custGeom>
          <a:solidFill>
            <a:schemeClr val="bg1"/>
          </a:solidFill>
          <a:ln>
            <a:solidFill>
              <a:schemeClr val="tx1">
                <a:lumMod val="50000"/>
                <a:lumOff val="50000"/>
              </a:schemeClr>
            </a:solidFill>
          </a:ln>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US">
                <a:solidFill>
                  <a:prstClr val="black"/>
                </a:solidFill>
              </a:rPr>
              <a:t> </a:t>
            </a:r>
          </a:p>
        </p:txBody>
      </p:sp>
      <p:pic>
        <p:nvPicPr>
          <p:cNvPr id="2058" name="Picture 3">
            <a:extLst>
              <a:ext uri="{FF2B5EF4-FFF2-40B4-BE49-F238E27FC236}">
                <a16:creationId xmlns:a16="http://schemas.microsoft.com/office/drawing/2014/main" id="{E5461CC3-A3A6-3E43-B787-2092D0842C3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2425" y="61913"/>
            <a:ext cx="4087813"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Rectangle 13">
            <a:extLst>
              <a:ext uri="{FF2B5EF4-FFF2-40B4-BE49-F238E27FC236}">
                <a16:creationId xmlns:a16="http://schemas.microsoft.com/office/drawing/2014/main" id="{939B4B16-0855-5F4F-B9A2-CA5A20044D72}"/>
              </a:ext>
            </a:extLst>
          </p:cNvPr>
          <p:cNvSpPr>
            <a:spLocks noChangeArrowheads="1"/>
          </p:cNvSpPr>
          <p:nvPr/>
        </p:nvSpPr>
        <p:spPr bwMode="auto">
          <a:xfrm>
            <a:off x="7021513" y="215900"/>
            <a:ext cx="4381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200" b="1">
                <a:latin typeface="Franklin Gothic Book" panose="020B0503020102020204" pitchFamily="34" charset="0"/>
              </a:rPr>
              <a:t>Public Relations Plan</a:t>
            </a:r>
          </a:p>
        </p:txBody>
      </p:sp>
      <p:pic>
        <p:nvPicPr>
          <p:cNvPr id="2060" name="Picture 15">
            <a:extLst>
              <a:ext uri="{FF2B5EF4-FFF2-40B4-BE49-F238E27FC236}">
                <a16:creationId xmlns:a16="http://schemas.microsoft.com/office/drawing/2014/main" id="{C1BE1485-7D92-D345-A7EA-96E8B392B1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1975" y="2303463"/>
            <a:ext cx="6307138" cy="420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9573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A56F8-46EC-0B46-931E-81E967DE77A0}"/>
              </a:ext>
            </a:extLst>
          </p:cNvPr>
          <p:cNvSpPr>
            <a:spLocks noGrp="1"/>
          </p:cNvSpPr>
          <p:nvPr>
            <p:ph type="title"/>
          </p:nvPr>
        </p:nvSpPr>
        <p:spPr>
          <a:xfrm>
            <a:off x="838200" y="365126"/>
            <a:ext cx="10515600" cy="887478"/>
          </a:xfrm>
        </p:spPr>
        <p:txBody>
          <a:bodyPr>
            <a:normAutofit/>
          </a:bodyPr>
          <a:lstStyle/>
          <a:p>
            <a:pPr algn="ctr"/>
            <a:r>
              <a:rPr lang="en-US" sz="2900" b="1">
                <a:solidFill>
                  <a:schemeClr val="accent1">
                    <a:lumMod val="75000"/>
                  </a:schemeClr>
                </a:solidFill>
                <a:latin typeface="Arial" panose="020B0604020202020204" pitchFamily="34" charset="0"/>
                <a:cs typeface="Arial" panose="020B0604020202020204" pitchFamily="34" charset="0"/>
              </a:rPr>
              <a:t>MEMBERSHIP COMMITTEE PLAN</a:t>
            </a:r>
            <a:br>
              <a:rPr lang="en-US" sz="2900" b="1">
                <a:solidFill>
                  <a:schemeClr val="accent1">
                    <a:lumMod val="75000"/>
                  </a:schemeClr>
                </a:solidFill>
                <a:latin typeface="Arial" panose="020B0604020202020204" pitchFamily="34" charset="0"/>
                <a:cs typeface="Arial" panose="020B0604020202020204" pitchFamily="34" charset="0"/>
              </a:rPr>
            </a:br>
            <a:r>
              <a:rPr lang="en-US" sz="2400" b="1">
                <a:solidFill>
                  <a:schemeClr val="accent1">
                    <a:lumMod val="75000"/>
                  </a:schemeClr>
                </a:solidFill>
                <a:latin typeface="Arial" panose="020B0604020202020204" pitchFamily="34" charset="0"/>
                <a:cs typeface="Arial" panose="020B0604020202020204" pitchFamily="34" charset="0"/>
              </a:rPr>
              <a:t>ANDY AGOOS</a:t>
            </a:r>
          </a:p>
        </p:txBody>
      </p:sp>
      <p:sp>
        <p:nvSpPr>
          <p:cNvPr id="3" name="Content Placeholder 2">
            <a:extLst>
              <a:ext uri="{FF2B5EF4-FFF2-40B4-BE49-F238E27FC236}">
                <a16:creationId xmlns:a16="http://schemas.microsoft.com/office/drawing/2014/main" id="{8EB2FC1E-DAF5-FD42-9498-55615DE4EA25}"/>
              </a:ext>
            </a:extLst>
          </p:cNvPr>
          <p:cNvSpPr>
            <a:spLocks noGrp="1"/>
          </p:cNvSpPr>
          <p:nvPr>
            <p:ph idx="1"/>
          </p:nvPr>
        </p:nvSpPr>
        <p:spPr>
          <a:xfrm>
            <a:off x="525964" y="1602142"/>
            <a:ext cx="11049002" cy="4932472"/>
          </a:xfrm>
        </p:spPr>
        <p:txBody>
          <a:bodyPr>
            <a:noAutofit/>
          </a:bodyPr>
          <a:lstStyle/>
          <a:p>
            <a:r>
              <a:rPr lang="en-US" sz="1800" b="1" dirty="0">
                <a:solidFill>
                  <a:schemeClr val="accent1">
                    <a:lumMod val="75000"/>
                  </a:schemeClr>
                </a:solidFill>
                <a:latin typeface="Arial" panose="020B0604020202020204" pitchFamily="34" charset="0"/>
                <a:cs typeface="Arial" panose="020B0604020202020204" pitchFamily="34" charset="0"/>
              </a:rPr>
              <a:t>Repeat Outreach Initiatives used in 2020-2021, chaired as follows:</a:t>
            </a:r>
          </a:p>
          <a:p>
            <a:pPr lvl="1"/>
            <a:r>
              <a:rPr lang="en-US" sz="1600" b="1" dirty="0">
                <a:solidFill>
                  <a:schemeClr val="accent1">
                    <a:lumMod val="75000"/>
                  </a:schemeClr>
                </a:solidFill>
                <a:latin typeface="Arial" panose="020B0604020202020204" pitchFamily="34" charset="0"/>
                <a:cs typeface="Arial" panose="020B0604020202020204" pitchFamily="34" charset="0"/>
              </a:rPr>
              <a:t>Former members		Rich Carbone</a:t>
            </a:r>
          </a:p>
          <a:p>
            <a:pPr lvl="1"/>
            <a:r>
              <a:rPr lang="en-US" sz="1600" b="1" dirty="0">
                <a:solidFill>
                  <a:schemeClr val="accent1">
                    <a:lumMod val="75000"/>
                  </a:schemeClr>
                </a:solidFill>
                <a:latin typeface="Arial" panose="020B0604020202020204" pitchFamily="34" charset="0"/>
                <a:cs typeface="Arial" panose="020B0604020202020204" pitchFamily="34" charset="0"/>
              </a:rPr>
              <a:t>Hospitality  		Gregg Anderson</a:t>
            </a:r>
          </a:p>
          <a:p>
            <a:pPr lvl="1"/>
            <a:r>
              <a:rPr lang="en-US" sz="1600" b="1" dirty="0">
                <a:solidFill>
                  <a:schemeClr val="accent1">
                    <a:lumMod val="75000"/>
                  </a:schemeClr>
                </a:solidFill>
                <a:latin typeface="Arial" panose="020B0604020202020204" pitchFamily="34" charset="0"/>
                <a:cs typeface="Arial" panose="020B0604020202020204" pitchFamily="34" charset="0"/>
              </a:rPr>
              <a:t>New residents  		George </a:t>
            </a:r>
            <a:r>
              <a:rPr lang="en-US" sz="1600" b="1" dirty="0" err="1">
                <a:solidFill>
                  <a:schemeClr val="accent1">
                    <a:lumMod val="75000"/>
                  </a:schemeClr>
                </a:solidFill>
                <a:latin typeface="Arial" panose="020B0604020202020204" pitchFamily="34" charset="0"/>
                <a:cs typeface="Arial" panose="020B0604020202020204" pitchFamily="34" charset="0"/>
              </a:rPr>
              <a:t>Poelker</a:t>
            </a:r>
            <a:r>
              <a:rPr lang="en-US" sz="1600" b="1" dirty="0">
                <a:solidFill>
                  <a:schemeClr val="accent1">
                    <a:lumMod val="75000"/>
                  </a:schemeClr>
                </a:solidFill>
                <a:latin typeface="Arial" panose="020B0604020202020204" pitchFamily="34" charset="0"/>
                <a:cs typeface="Arial" panose="020B0604020202020204" pitchFamily="34" charset="0"/>
              </a:rPr>
              <a:t> with Judy’s help</a:t>
            </a:r>
          </a:p>
          <a:p>
            <a:pPr lvl="1"/>
            <a:r>
              <a:rPr lang="en-US" sz="1600" b="1" dirty="0">
                <a:solidFill>
                  <a:schemeClr val="accent1">
                    <a:lumMod val="75000"/>
                  </a:schemeClr>
                </a:solidFill>
                <a:latin typeface="Arial" panose="020B0604020202020204" pitchFamily="34" charset="0"/>
                <a:cs typeface="Arial" panose="020B0604020202020204" pitchFamily="34" charset="0"/>
              </a:rPr>
              <a:t>Young adults 		Janet James Mahon</a:t>
            </a:r>
          </a:p>
          <a:p>
            <a:pPr lvl="1"/>
            <a:r>
              <a:rPr lang="en-US" sz="1600" b="1" dirty="0">
                <a:solidFill>
                  <a:schemeClr val="accent1">
                    <a:lumMod val="75000"/>
                  </a:schemeClr>
                </a:solidFill>
                <a:latin typeface="Arial" panose="020B0604020202020204" pitchFamily="34" charset="0"/>
                <a:cs typeface="Arial" panose="020B0604020202020204" pitchFamily="34" charset="0"/>
              </a:rPr>
              <a:t>TOW gov’t &amp; businesses  	Stephen Withers</a:t>
            </a:r>
          </a:p>
          <a:p>
            <a:pPr lvl="1"/>
            <a:r>
              <a:rPr lang="en-US" sz="1600" b="1" dirty="0">
                <a:solidFill>
                  <a:schemeClr val="accent1">
                    <a:lumMod val="75000"/>
                  </a:schemeClr>
                </a:solidFill>
                <a:latin typeface="Arial" panose="020B0604020202020204" pitchFamily="34" charset="0"/>
                <a:cs typeface="Arial" panose="020B0604020202020204" pitchFamily="34" charset="0"/>
              </a:rPr>
              <a:t>Satellite Club/Orlando Health 	Don Hairston</a:t>
            </a:r>
          </a:p>
          <a:p>
            <a:pPr lvl="1"/>
            <a:endParaRPr lang="en-US" sz="1600" b="1" dirty="0">
              <a:solidFill>
                <a:schemeClr val="accent1">
                  <a:lumMod val="75000"/>
                </a:schemeClr>
              </a:solidFill>
              <a:latin typeface="Arial" panose="020B0604020202020204" pitchFamily="34" charset="0"/>
              <a:cs typeface="Arial" panose="020B0604020202020204" pitchFamily="34" charset="0"/>
            </a:endParaRPr>
          </a:p>
          <a:p>
            <a:r>
              <a:rPr lang="en-US" sz="1800" b="1" dirty="0">
                <a:solidFill>
                  <a:schemeClr val="accent1">
                    <a:lumMod val="75000"/>
                  </a:schemeClr>
                </a:solidFill>
                <a:latin typeface="Arial" panose="020B0604020202020204" pitchFamily="34" charset="0"/>
                <a:cs typeface="Arial" panose="020B0604020202020204" pitchFamily="34" charset="0"/>
              </a:rPr>
              <a:t>Add 3 Outreach Initiatives for 2021-2022: chaired as follows:</a:t>
            </a:r>
          </a:p>
          <a:p>
            <a:pPr lvl="1"/>
            <a:r>
              <a:rPr lang="en-US" sz="1600" b="1" dirty="0" err="1">
                <a:solidFill>
                  <a:schemeClr val="accent1">
                    <a:lumMod val="75000"/>
                  </a:schemeClr>
                </a:solidFill>
                <a:latin typeface="Arial" panose="020B0604020202020204" pitchFamily="34" charset="0"/>
                <a:cs typeface="Arial" panose="020B0604020202020204" pitchFamily="34" charset="0"/>
              </a:rPr>
              <a:t>Nextdoor.com</a:t>
            </a:r>
            <a:r>
              <a:rPr lang="en-US" sz="1600" b="1" dirty="0">
                <a:solidFill>
                  <a:schemeClr val="accent1">
                    <a:lumMod val="75000"/>
                  </a:schemeClr>
                </a:solidFill>
                <a:latin typeface="Arial" panose="020B0604020202020204" pitchFamily="34" charset="0"/>
                <a:cs typeface="Arial" panose="020B0604020202020204" pitchFamily="34" charset="0"/>
              </a:rPr>
              <a:t> app 		</a:t>
            </a:r>
            <a:r>
              <a:rPr lang="en-US" sz="1600" b="1" dirty="0" err="1">
                <a:solidFill>
                  <a:schemeClr val="accent1">
                    <a:lumMod val="75000"/>
                  </a:schemeClr>
                </a:solidFill>
                <a:latin typeface="Arial" panose="020B0604020202020204" pitchFamily="34" charset="0"/>
                <a:cs typeface="Arial" panose="020B0604020202020204" pitchFamily="34" charset="0"/>
              </a:rPr>
              <a:t>Regiane</a:t>
            </a:r>
            <a:r>
              <a:rPr lang="en-US" sz="1600" b="1" dirty="0">
                <a:solidFill>
                  <a:schemeClr val="accent1">
                    <a:lumMod val="75000"/>
                  </a:schemeClr>
                </a:solidFill>
                <a:latin typeface="Arial" panose="020B0604020202020204" pitchFamily="34" charset="0"/>
                <a:cs typeface="Arial" panose="020B0604020202020204" pitchFamily="34" charset="0"/>
              </a:rPr>
              <a:t> and Francisco </a:t>
            </a:r>
            <a:r>
              <a:rPr lang="en-US" sz="1600" b="1" dirty="0" err="1">
                <a:solidFill>
                  <a:schemeClr val="accent1">
                    <a:lumMod val="75000"/>
                  </a:schemeClr>
                </a:solidFill>
                <a:latin typeface="Arial" panose="020B0604020202020204" pitchFamily="34" charset="0"/>
                <a:cs typeface="Arial" panose="020B0604020202020204" pitchFamily="34" charset="0"/>
              </a:rPr>
              <a:t>Cidral</a:t>
            </a:r>
            <a:endParaRPr lang="en-US" sz="1600" b="1" dirty="0">
              <a:solidFill>
                <a:schemeClr val="accent1">
                  <a:lumMod val="75000"/>
                </a:schemeClr>
              </a:solidFill>
              <a:latin typeface="Arial" panose="020B0604020202020204" pitchFamily="34" charset="0"/>
              <a:cs typeface="Arial" panose="020B0604020202020204" pitchFamily="34" charset="0"/>
            </a:endParaRPr>
          </a:p>
          <a:p>
            <a:pPr lvl="1"/>
            <a:r>
              <a:rPr lang="en-US" sz="1600" b="1" dirty="0">
                <a:solidFill>
                  <a:schemeClr val="accent1">
                    <a:lumMod val="75000"/>
                  </a:schemeClr>
                </a:solidFill>
                <a:latin typeface="Arial" panose="020B0604020202020204" pitchFamily="34" charset="0"/>
                <a:cs typeface="Arial" panose="020B0604020202020204" pitchFamily="34" charset="0"/>
              </a:rPr>
              <a:t>Veterans  			Paul </a:t>
            </a:r>
            <a:r>
              <a:rPr lang="en-US" sz="1600" b="1" dirty="0" err="1">
                <a:solidFill>
                  <a:schemeClr val="accent1">
                    <a:lumMod val="75000"/>
                  </a:schemeClr>
                </a:solidFill>
                <a:latin typeface="Arial" panose="020B0604020202020204" pitchFamily="34" charset="0"/>
                <a:cs typeface="Arial" panose="020B0604020202020204" pitchFamily="34" charset="0"/>
              </a:rPr>
              <a:t>Kenard</a:t>
            </a:r>
            <a:r>
              <a:rPr lang="en-US" sz="1600" b="1" dirty="0">
                <a:solidFill>
                  <a:schemeClr val="accent1">
                    <a:lumMod val="75000"/>
                  </a:schemeClr>
                </a:solidFill>
                <a:latin typeface="Arial" panose="020B0604020202020204" pitchFamily="34" charset="0"/>
                <a:cs typeface="Arial" panose="020B0604020202020204" pitchFamily="34" charset="0"/>
              </a:rPr>
              <a:t> </a:t>
            </a:r>
          </a:p>
          <a:p>
            <a:pPr lvl="1"/>
            <a:r>
              <a:rPr lang="en-US" sz="1600" b="1" dirty="0">
                <a:solidFill>
                  <a:schemeClr val="accent1">
                    <a:lumMod val="75000"/>
                  </a:schemeClr>
                </a:solidFill>
                <a:latin typeface="Arial" panose="020B0604020202020204" pitchFamily="34" charset="0"/>
                <a:cs typeface="Arial" panose="020B0604020202020204" pitchFamily="34" charset="0"/>
              </a:rPr>
              <a:t>Corporate members  		Don and Karen Hairston</a:t>
            </a:r>
          </a:p>
          <a:p>
            <a:pPr lvl="1"/>
            <a:r>
              <a:rPr lang="en-US" sz="1600" b="1" dirty="0">
                <a:solidFill>
                  <a:schemeClr val="accent1">
                    <a:lumMod val="75000"/>
                  </a:schemeClr>
                </a:solidFill>
                <a:latin typeface="Arial" panose="020B0604020202020204" pitchFamily="34" charset="0"/>
                <a:cs typeface="Arial" panose="020B0604020202020204" pitchFamily="34" charset="0"/>
              </a:rPr>
              <a:t>Deputy Chairs		Still TBD</a:t>
            </a:r>
          </a:p>
          <a:p>
            <a:endParaRPr lang="en-US" sz="1600" b="1" dirty="0">
              <a:solidFill>
                <a:schemeClr val="accent1">
                  <a:lumMod val="75000"/>
                </a:schemeClr>
              </a:solidFill>
              <a:latin typeface="Arial" panose="020B0604020202020204" pitchFamily="34" charset="0"/>
              <a:cs typeface="Arial" panose="020B0604020202020204" pitchFamily="34" charset="0"/>
            </a:endParaRPr>
          </a:p>
          <a:p>
            <a:pPr marL="0" indent="0" algn="ctr">
              <a:buNone/>
            </a:pPr>
            <a:r>
              <a:rPr lang="en-US" sz="1600" b="1" dirty="0">
                <a:solidFill>
                  <a:schemeClr val="accent1">
                    <a:lumMod val="75000"/>
                  </a:schemeClr>
                </a:solidFill>
                <a:latin typeface="Arial" panose="020B0604020202020204" pitchFamily="34" charset="0"/>
                <a:cs typeface="Arial" panose="020B0604020202020204" pitchFamily="34" charset="0"/>
              </a:rPr>
              <a:t>Saying from Bill Gates: “If you want to travel fast, go alone. If you want to travel far, go together.”</a:t>
            </a:r>
          </a:p>
        </p:txBody>
      </p:sp>
      <p:pic>
        <p:nvPicPr>
          <p:cNvPr id="1025" name="Picture 1" descr="page1image3120656">
            <a:extLst>
              <a:ext uri="{FF2B5EF4-FFF2-40B4-BE49-F238E27FC236}">
                <a16:creationId xmlns:a16="http://schemas.microsoft.com/office/drawing/2014/main" id="{17590F80-437C-6049-9741-6A1A38AA15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7516" y="3641282"/>
            <a:ext cx="2569079" cy="19242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080918F-9C64-A14C-8748-709922871230}"/>
              </a:ext>
            </a:extLst>
          </p:cNvPr>
          <p:cNvPicPr>
            <a:picLocks noChangeAspect="1"/>
          </p:cNvPicPr>
          <p:nvPr/>
        </p:nvPicPr>
        <p:blipFill>
          <a:blip r:embed="rId3"/>
          <a:stretch>
            <a:fillRect/>
          </a:stretch>
        </p:blipFill>
        <p:spPr>
          <a:xfrm>
            <a:off x="8922828" y="1911226"/>
            <a:ext cx="1250794" cy="1577088"/>
          </a:xfrm>
          <a:prstGeom prst="rect">
            <a:avLst/>
          </a:prstGeom>
        </p:spPr>
      </p:pic>
      <p:pic>
        <p:nvPicPr>
          <p:cNvPr id="5" name="Picture 4">
            <a:extLst>
              <a:ext uri="{FF2B5EF4-FFF2-40B4-BE49-F238E27FC236}">
                <a16:creationId xmlns:a16="http://schemas.microsoft.com/office/drawing/2014/main" id="{ED726ABC-93D0-9A47-88CE-8556F087E03F}"/>
              </a:ext>
            </a:extLst>
          </p:cNvPr>
          <p:cNvPicPr>
            <a:picLocks noChangeAspect="1"/>
          </p:cNvPicPr>
          <p:nvPr/>
        </p:nvPicPr>
        <p:blipFill>
          <a:blip r:embed="rId4"/>
          <a:stretch>
            <a:fillRect/>
          </a:stretch>
        </p:blipFill>
        <p:spPr>
          <a:xfrm>
            <a:off x="10300160" y="1911226"/>
            <a:ext cx="1156436" cy="1536634"/>
          </a:xfrm>
          <a:prstGeom prst="rect">
            <a:avLst/>
          </a:prstGeom>
        </p:spPr>
      </p:pic>
    </p:spTree>
    <p:extLst>
      <p:ext uri="{BB962C8B-B14F-4D97-AF65-F5344CB8AC3E}">
        <p14:creationId xmlns:p14="http://schemas.microsoft.com/office/powerpoint/2010/main" val="1855706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E8681-5357-724D-BF93-448729A14B15}"/>
              </a:ext>
            </a:extLst>
          </p:cNvPr>
          <p:cNvSpPr>
            <a:spLocks noGrp="1"/>
          </p:cNvSpPr>
          <p:nvPr>
            <p:ph type="title"/>
          </p:nvPr>
        </p:nvSpPr>
        <p:spPr/>
        <p:txBody>
          <a:bodyPr>
            <a:normAutofit/>
          </a:bodyPr>
          <a:lstStyle/>
          <a:p>
            <a:pPr algn="ctr"/>
            <a:r>
              <a:rPr lang="en-US" sz="4000" b="1">
                <a:solidFill>
                  <a:schemeClr val="accent1">
                    <a:lumMod val="75000"/>
                  </a:schemeClr>
                </a:solidFill>
                <a:latin typeface="Arial" panose="020B0604020202020204" pitchFamily="34" charset="0"/>
                <a:cs typeface="Arial" panose="020B0604020202020204" pitchFamily="34" charset="0"/>
              </a:rPr>
              <a:t>FOUNDATION COMMITTEE PLAN</a:t>
            </a:r>
            <a:br>
              <a:rPr lang="en-US" sz="4000" b="1">
                <a:solidFill>
                  <a:schemeClr val="accent1">
                    <a:lumMod val="75000"/>
                  </a:schemeClr>
                </a:solidFill>
                <a:latin typeface="Arial" panose="020B0604020202020204" pitchFamily="34" charset="0"/>
                <a:cs typeface="Arial" panose="020B0604020202020204" pitchFamily="34" charset="0"/>
              </a:rPr>
            </a:br>
            <a:r>
              <a:rPr lang="en-US" sz="3200" b="1">
                <a:solidFill>
                  <a:schemeClr val="accent1">
                    <a:lumMod val="75000"/>
                  </a:schemeClr>
                </a:solidFill>
                <a:latin typeface="Arial" panose="020B0604020202020204" pitchFamily="34" charset="0"/>
                <a:cs typeface="Arial" panose="020B0604020202020204" pitchFamily="34" charset="0"/>
              </a:rPr>
              <a:t>BYRON SUTTON</a:t>
            </a:r>
            <a:endParaRPr lang="en-US" sz="4000">
              <a:latin typeface="Arial" panose="020B0604020202020204" pitchFamily="34" charset="0"/>
              <a:cs typeface="Arial" panose="020B0604020202020204" pitchFamily="34" charset="0"/>
            </a:endParaRPr>
          </a:p>
        </p:txBody>
      </p:sp>
      <p:pic>
        <p:nvPicPr>
          <p:cNvPr id="4" name="Content Placeholder 3">
            <a:extLst>
              <a:ext uri="{FF2B5EF4-FFF2-40B4-BE49-F238E27FC236}">
                <a16:creationId xmlns:a16="http://schemas.microsoft.com/office/drawing/2014/main" id="{54BF2303-D5EC-6C4A-9A38-AA4973C611CD}"/>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9763" y="1825625"/>
            <a:ext cx="3916204" cy="4351338"/>
          </a:xfrm>
          <a:prstGeom prst="rect">
            <a:avLst/>
          </a:prstGeom>
          <a:noFill/>
          <a:ln>
            <a:noFill/>
          </a:ln>
        </p:spPr>
      </p:pic>
      <p:sp>
        <p:nvSpPr>
          <p:cNvPr id="5" name="TextBox 4">
            <a:extLst>
              <a:ext uri="{FF2B5EF4-FFF2-40B4-BE49-F238E27FC236}">
                <a16:creationId xmlns:a16="http://schemas.microsoft.com/office/drawing/2014/main" id="{3CE9FBAA-DA8A-AD47-9848-B87CFC115E3A}"/>
              </a:ext>
            </a:extLst>
          </p:cNvPr>
          <p:cNvSpPr txBox="1"/>
          <p:nvPr/>
        </p:nvSpPr>
        <p:spPr>
          <a:xfrm>
            <a:off x="5095670" y="1857112"/>
            <a:ext cx="6575839" cy="2677656"/>
          </a:xfrm>
          <a:prstGeom prst="rect">
            <a:avLst/>
          </a:prstGeom>
          <a:noFill/>
        </p:spPr>
        <p:txBody>
          <a:bodyPr wrap="none" rtlCol="0">
            <a:spAutoFit/>
          </a:bodyPr>
          <a:lstStyle/>
          <a:p>
            <a:pPr marL="457200" indent="-457200">
              <a:buFont typeface="Arial" panose="020B0604020202020204" pitchFamily="34" charset="0"/>
              <a:buChar char="•"/>
            </a:pPr>
            <a:r>
              <a:rPr lang="en-US" sz="2400" b="1" dirty="0">
                <a:solidFill>
                  <a:schemeClr val="accent1">
                    <a:lumMod val="75000"/>
                  </a:schemeClr>
                </a:solidFill>
                <a:latin typeface="Arial" panose="020B0604020202020204" pitchFamily="34" charset="0"/>
                <a:cs typeface="Arial" panose="020B0604020202020204" pitchFamily="34" charset="0"/>
              </a:rPr>
              <a:t>Peace and conflict prevention/resolution</a:t>
            </a:r>
          </a:p>
          <a:p>
            <a:pPr marL="457200" indent="-457200">
              <a:buFont typeface="Arial" panose="020B0604020202020204" pitchFamily="34" charset="0"/>
              <a:buChar char="•"/>
            </a:pPr>
            <a:r>
              <a:rPr lang="en-US" sz="2400" b="1" dirty="0">
                <a:solidFill>
                  <a:schemeClr val="accent1">
                    <a:lumMod val="75000"/>
                  </a:schemeClr>
                </a:solidFill>
                <a:latin typeface="Arial" panose="020B0604020202020204" pitchFamily="34" charset="0"/>
                <a:cs typeface="Arial" panose="020B0604020202020204" pitchFamily="34" charset="0"/>
              </a:rPr>
              <a:t>Disease prevention and treatment</a:t>
            </a:r>
          </a:p>
          <a:p>
            <a:pPr marL="457200" indent="-457200">
              <a:buFont typeface="Arial" panose="020B0604020202020204" pitchFamily="34" charset="0"/>
              <a:buChar char="•"/>
            </a:pPr>
            <a:r>
              <a:rPr lang="en-US" sz="2400" b="1" dirty="0">
                <a:solidFill>
                  <a:schemeClr val="accent1">
                    <a:lumMod val="75000"/>
                  </a:schemeClr>
                </a:solidFill>
                <a:latin typeface="Arial" panose="020B0604020202020204" pitchFamily="34" charset="0"/>
                <a:cs typeface="Arial" panose="020B0604020202020204" pitchFamily="34" charset="0"/>
              </a:rPr>
              <a:t>Water and sanitation</a:t>
            </a:r>
          </a:p>
          <a:p>
            <a:pPr marL="457200" indent="-457200">
              <a:buFont typeface="Arial" panose="020B0604020202020204" pitchFamily="34" charset="0"/>
              <a:buChar char="•"/>
            </a:pPr>
            <a:r>
              <a:rPr lang="en-US" sz="2400" b="1" dirty="0">
                <a:solidFill>
                  <a:schemeClr val="accent1">
                    <a:lumMod val="75000"/>
                  </a:schemeClr>
                </a:solidFill>
                <a:latin typeface="Arial" panose="020B0604020202020204" pitchFamily="34" charset="0"/>
                <a:cs typeface="Arial" panose="020B0604020202020204" pitchFamily="34" charset="0"/>
              </a:rPr>
              <a:t>Maternal and child health</a:t>
            </a:r>
          </a:p>
          <a:p>
            <a:pPr marL="457200" indent="-457200">
              <a:buFont typeface="Arial" panose="020B0604020202020204" pitchFamily="34" charset="0"/>
              <a:buChar char="•"/>
            </a:pPr>
            <a:r>
              <a:rPr lang="en-US" sz="2400" b="1" dirty="0">
                <a:solidFill>
                  <a:schemeClr val="accent1">
                    <a:lumMod val="75000"/>
                  </a:schemeClr>
                </a:solidFill>
                <a:latin typeface="Arial" panose="020B0604020202020204" pitchFamily="34" charset="0"/>
                <a:cs typeface="Arial" panose="020B0604020202020204" pitchFamily="34" charset="0"/>
              </a:rPr>
              <a:t>Basic education and literacy</a:t>
            </a:r>
          </a:p>
          <a:p>
            <a:pPr marL="457200" indent="-457200">
              <a:buFont typeface="Arial" panose="020B0604020202020204" pitchFamily="34" charset="0"/>
              <a:buChar char="•"/>
            </a:pPr>
            <a:r>
              <a:rPr lang="en-US" sz="2400" b="1" dirty="0">
                <a:solidFill>
                  <a:schemeClr val="accent1">
                    <a:lumMod val="75000"/>
                  </a:schemeClr>
                </a:solidFill>
                <a:latin typeface="Arial" panose="020B0604020202020204" pitchFamily="34" charset="0"/>
                <a:cs typeface="Arial" panose="020B0604020202020204" pitchFamily="34" charset="0"/>
              </a:rPr>
              <a:t>Economic and community development</a:t>
            </a:r>
          </a:p>
          <a:p>
            <a:pPr marL="457200" indent="-457200">
              <a:buFont typeface="Arial" panose="020B0604020202020204" pitchFamily="34" charset="0"/>
              <a:buChar char="•"/>
            </a:pPr>
            <a:r>
              <a:rPr lang="en-US" sz="2400" b="1" dirty="0">
                <a:solidFill>
                  <a:schemeClr val="accent1">
                    <a:lumMod val="75000"/>
                  </a:schemeClr>
                </a:solidFill>
                <a:latin typeface="Arial" panose="020B0604020202020204" pitchFamily="34" charset="0"/>
                <a:cs typeface="Arial" panose="020B0604020202020204" pitchFamily="34" charset="0"/>
              </a:rPr>
              <a:t>The Environment </a:t>
            </a:r>
          </a:p>
        </p:txBody>
      </p:sp>
      <p:sp>
        <p:nvSpPr>
          <p:cNvPr id="3" name="TextBox 2">
            <a:extLst>
              <a:ext uri="{FF2B5EF4-FFF2-40B4-BE49-F238E27FC236}">
                <a16:creationId xmlns:a16="http://schemas.microsoft.com/office/drawing/2014/main" id="{5E1A30D9-4774-494C-9530-9BE45F5FB9E1}"/>
              </a:ext>
            </a:extLst>
          </p:cNvPr>
          <p:cNvSpPr txBox="1"/>
          <p:nvPr/>
        </p:nvSpPr>
        <p:spPr>
          <a:xfrm>
            <a:off x="5731727" y="5553307"/>
            <a:ext cx="2933816" cy="461665"/>
          </a:xfrm>
          <a:prstGeom prst="rect">
            <a:avLst/>
          </a:prstGeom>
          <a:noFill/>
        </p:spPr>
        <p:txBody>
          <a:bodyPr wrap="none" rtlCol="0">
            <a:spAutoFit/>
          </a:bodyPr>
          <a:lstStyle/>
          <a:p>
            <a:r>
              <a:rPr lang="en-US" sz="2400" b="1" dirty="0">
                <a:solidFill>
                  <a:schemeClr val="accent1">
                    <a:lumMod val="75000"/>
                  </a:schemeClr>
                </a:solidFill>
                <a:latin typeface="Arial" panose="020B0604020202020204" pitchFamily="34" charset="0"/>
                <a:cs typeface="Arial" panose="020B0604020202020204" pitchFamily="34" charset="0"/>
              </a:rPr>
              <a:t>Foundation Grants</a:t>
            </a:r>
          </a:p>
        </p:txBody>
      </p:sp>
    </p:spTree>
    <p:extLst>
      <p:ext uri="{BB962C8B-B14F-4D97-AF65-F5344CB8AC3E}">
        <p14:creationId xmlns:p14="http://schemas.microsoft.com/office/powerpoint/2010/main" val="2576404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E9B8B6-434F-4BB1-B98C-37A702678554}"/>
              </a:ext>
            </a:extLst>
          </p:cNvPr>
          <p:cNvSpPr txBox="1"/>
          <p:nvPr/>
        </p:nvSpPr>
        <p:spPr>
          <a:xfrm>
            <a:off x="3232298" y="317500"/>
            <a:ext cx="5082362" cy="707886"/>
          </a:xfrm>
          <a:prstGeom prst="rect">
            <a:avLst/>
          </a:prstGeom>
          <a:noFill/>
        </p:spPr>
        <p:txBody>
          <a:bodyPr wrap="square" rtlCol="0">
            <a:spAutoFit/>
          </a:bodyPr>
          <a:lstStyle/>
          <a:p>
            <a:r>
              <a:rPr lang="en-US" sz="2800" dirty="0"/>
              <a:t>          </a:t>
            </a:r>
            <a:r>
              <a:rPr lang="en-US" sz="4000" dirty="0"/>
              <a:t>FOUNDATION</a:t>
            </a:r>
            <a:endParaRPr lang="en-US" sz="2800" dirty="0"/>
          </a:p>
        </p:txBody>
      </p:sp>
      <p:sp>
        <p:nvSpPr>
          <p:cNvPr id="4" name="TextBox 3">
            <a:extLst>
              <a:ext uri="{FF2B5EF4-FFF2-40B4-BE49-F238E27FC236}">
                <a16:creationId xmlns:a16="http://schemas.microsoft.com/office/drawing/2014/main" id="{C8EE0692-4BCA-4C5C-80CA-71F06EE0FD3E}"/>
              </a:ext>
            </a:extLst>
          </p:cNvPr>
          <p:cNvSpPr txBox="1"/>
          <p:nvPr/>
        </p:nvSpPr>
        <p:spPr>
          <a:xfrm>
            <a:off x="903767" y="1180213"/>
            <a:ext cx="10923994" cy="584775"/>
          </a:xfrm>
          <a:prstGeom prst="rect">
            <a:avLst/>
          </a:prstGeom>
          <a:noFill/>
        </p:spPr>
        <p:txBody>
          <a:bodyPr wrap="square" rtlCol="0">
            <a:spAutoFit/>
          </a:bodyPr>
          <a:lstStyle/>
          <a:p>
            <a:r>
              <a:rPr lang="en-US" sz="3200" dirty="0"/>
              <a:t>Chair Byron Sutton    Current Committee needs 2 more members</a:t>
            </a:r>
          </a:p>
        </p:txBody>
      </p:sp>
      <p:sp>
        <p:nvSpPr>
          <p:cNvPr id="5" name="TextBox 4">
            <a:extLst>
              <a:ext uri="{FF2B5EF4-FFF2-40B4-BE49-F238E27FC236}">
                <a16:creationId xmlns:a16="http://schemas.microsoft.com/office/drawing/2014/main" id="{73D8CD7F-6DB9-48C0-8657-7877E739D71F}"/>
              </a:ext>
            </a:extLst>
          </p:cNvPr>
          <p:cNvSpPr txBox="1"/>
          <p:nvPr/>
        </p:nvSpPr>
        <p:spPr>
          <a:xfrm>
            <a:off x="414670" y="1981371"/>
            <a:ext cx="11413091" cy="5693866"/>
          </a:xfrm>
          <a:prstGeom prst="rect">
            <a:avLst/>
          </a:prstGeom>
          <a:noFill/>
        </p:spPr>
        <p:txBody>
          <a:bodyPr wrap="square" rtlCol="0">
            <a:spAutoFit/>
          </a:bodyPr>
          <a:lstStyle/>
          <a:p>
            <a:r>
              <a:rPr lang="en-US" sz="2800" dirty="0"/>
              <a:t>                                 Action Items for Committee to Accomplish</a:t>
            </a:r>
          </a:p>
          <a:p>
            <a:endParaRPr lang="en-US" sz="2800" dirty="0"/>
          </a:p>
          <a:p>
            <a:pPr marL="514350" indent="-514350">
              <a:buFont typeface="+mj-lt"/>
              <a:buAutoNum type="arabicPeriod"/>
            </a:pPr>
            <a:r>
              <a:rPr lang="en-US" sz="2800" dirty="0"/>
              <a:t>Convert every member to become sustaining member at $25 per quarter as this increases Paul Harris Fellows and increases our DDF which is used for scholarships for students</a:t>
            </a:r>
          </a:p>
          <a:p>
            <a:pPr marL="514350" indent="-514350">
              <a:buFont typeface="+mj-lt"/>
              <a:buAutoNum type="arabicPeriod"/>
            </a:pPr>
            <a:r>
              <a:rPr lang="en-US" sz="2800" dirty="0"/>
              <a:t>Foundation has 7 areas of focus – present Rotary moments of success on each area over the year</a:t>
            </a:r>
          </a:p>
          <a:p>
            <a:pPr marL="514350" indent="-514350">
              <a:buFont typeface="+mj-lt"/>
              <a:buAutoNum type="arabicPeriod"/>
            </a:pPr>
            <a:r>
              <a:rPr lang="en-US" sz="2800" dirty="0"/>
              <a:t>Plan Polio Day Presentation in October</a:t>
            </a:r>
          </a:p>
          <a:p>
            <a:pPr marL="514350" indent="-514350">
              <a:buFont typeface="+mj-lt"/>
              <a:buAutoNum type="arabicPeriod"/>
            </a:pPr>
            <a:r>
              <a:rPr lang="en-US" sz="2800" dirty="0"/>
              <a:t>Invite District Foundation Chair to meeting</a:t>
            </a:r>
          </a:p>
          <a:p>
            <a:pPr marL="514350" indent="-514350">
              <a:buFont typeface="+mj-lt"/>
              <a:buAutoNum type="arabicPeriod"/>
            </a:pPr>
            <a:r>
              <a:rPr lang="en-US" sz="2800" dirty="0"/>
              <a:t>Develop quiz questions to use at each meeting to increase knowledge of Foundation</a:t>
            </a:r>
          </a:p>
          <a:p>
            <a:pPr marL="514350" indent="-514350">
              <a:buFont typeface="+mj-lt"/>
              <a:buAutoNum type="arabicPeriod"/>
            </a:pPr>
            <a:endParaRPr lang="en-US" sz="2800" dirty="0"/>
          </a:p>
          <a:p>
            <a:endParaRPr lang="en-US" sz="2800" dirty="0"/>
          </a:p>
        </p:txBody>
      </p:sp>
    </p:spTree>
    <p:extLst>
      <p:ext uri="{BB962C8B-B14F-4D97-AF65-F5344CB8AC3E}">
        <p14:creationId xmlns:p14="http://schemas.microsoft.com/office/powerpoint/2010/main" val="2783534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126E5-DAF9-443D-B712-34D910F45576}"/>
              </a:ext>
            </a:extLst>
          </p:cNvPr>
          <p:cNvSpPr>
            <a:spLocks noGrp="1"/>
          </p:cNvSpPr>
          <p:nvPr>
            <p:ph type="title"/>
          </p:nvPr>
        </p:nvSpPr>
        <p:spPr>
          <a:xfrm>
            <a:off x="838200" y="125976"/>
            <a:ext cx="10515600" cy="1100706"/>
          </a:xfrm>
        </p:spPr>
        <p:txBody>
          <a:bodyPr>
            <a:normAutofit/>
          </a:bodyPr>
          <a:lstStyle/>
          <a:p>
            <a:pPr algn="ctr"/>
            <a:r>
              <a:rPr lang="en-US" sz="3200" b="1" i="0" u="none" strike="noStrike" dirty="0">
                <a:solidFill>
                  <a:schemeClr val="accent1">
                    <a:lumMod val="75000"/>
                  </a:schemeClr>
                </a:solidFill>
                <a:effectLst/>
                <a:latin typeface="Arial" panose="020B0604020202020204" pitchFamily="34" charset="0"/>
                <a:cs typeface="Arial" panose="020B0604020202020204" pitchFamily="34" charset="0"/>
              </a:rPr>
              <a:t>2020-2021 HIGHLIGHTS AND ACCOMPLISHMENTS</a:t>
            </a:r>
            <a:br>
              <a:rPr lang="en-US" sz="3200" b="1" i="0" u="none" strike="noStrike" dirty="0">
                <a:solidFill>
                  <a:schemeClr val="accent1">
                    <a:lumMod val="75000"/>
                  </a:schemeClr>
                </a:solidFill>
                <a:effectLst/>
                <a:latin typeface="Arial" panose="020B0604020202020204" pitchFamily="34" charset="0"/>
                <a:cs typeface="Arial" panose="020B0604020202020204" pitchFamily="34" charset="0"/>
              </a:rPr>
            </a:br>
            <a:r>
              <a:rPr lang="en-US" sz="2400" b="1" i="0" u="none" strike="noStrike" dirty="0">
                <a:solidFill>
                  <a:schemeClr val="accent1">
                    <a:lumMod val="75000"/>
                  </a:schemeClr>
                </a:solidFill>
                <a:effectLst/>
                <a:latin typeface="Arial" panose="020B0604020202020204" pitchFamily="34" charset="0"/>
                <a:cs typeface="Arial" panose="020B0604020202020204" pitchFamily="34" charset="0"/>
              </a:rPr>
              <a:t>KAREN HAIRSTON</a:t>
            </a:r>
            <a:endParaRPr lang="en-US" sz="2400" dirty="0">
              <a:solidFill>
                <a:schemeClr val="accent1">
                  <a:lumMod val="7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5288255-BE06-4550-951B-03C7F642B992}"/>
              </a:ext>
            </a:extLst>
          </p:cNvPr>
          <p:cNvSpPr>
            <a:spLocks noGrp="1"/>
          </p:cNvSpPr>
          <p:nvPr>
            <p:ph idx="1"/>
          </p:nvPr>
        </p:nvSpPr>
        <p:spPr>
          <a:xfrm>
            <a:off x="454989" y="1226682"/>
            <a:ext cx="4264841" cy="5259843"/>
          </a:xfrm>
        </p:spPr>
        <p:txBody>
          <a:bodyPr>
            <a:noAutofit/>
          </a:bodyPr>
          <a:lstStyle/>
          <a:p>
            <a:r>
              <a:rPr lang="en-US" sz="1600" b="1" dirty="0">
                <a:solidFill>
                  <a:schemeClr val="accent1">
                    <a:lumMod val="75000"/>
                  </a:schemeClr>
                </a:solidFill>
                <a:latin typeface="Arial" panose="020B0604020202020204" pitchFamily="34" charset="0"/>
                <a:cs typeface="Arial" panose="020B0604020202020204" pitchFamily="34" charset="0"/>
              </a:rPr>
              <a:t>Veterans Day &amp; Memorial Day events</a:t>
            </a:r>
          </a:p>
          <a:p>
            <a:r>
              <a:rPr lang="en-US" sz="1600" b="1" dirty="0">
                <a:solidFill>
                  <a:schemeClr val="accent1">
                    <a:lumMod val="75000"/>
                  </a:schemeClr>
                </a:solidFill>
                <a:latin typeface="Arial" panose="020B0604020202020204" pitchFamily="34" charset="0"/>
                <a:cs typeface="Arial" panose="020B0604020202020204" pitchFamily="34" charset="0"/>
              </a:rPr>
              <a:t>4-Way Test essays</a:t>
            </a:r>
          </a:p>
          <a:p>
            <a:r>
              <a:rPr lang="en-US" sz="1600" b="1" dirty="0">
                <a:solidFill>
                  <a:schemeClr val="accent1">
                    <a:lumMod val="75000"/>
                  </a:schemeClr>
                </a:solidFill>
                <a:latin typeface="Arial" panose="020B0604020202020204" pitchFamily="34" charset="0"/>
                <a:cs typeface="Arial" panose="020B0604020202020204" pitchFamily="34" charset="0"/>
              </a:rPr>
              <a:t>Scholarships</a:t>
            </a:r>
          </a:p>
          <a:p>
            <a:r>
              <a:rPr lang="en-US" sz="1600" b="1" dirty="0">
                <a:solidFill>
                  <a:schemeClr val="accent1">
                    <a:lumMod val="75000"/>
                  </a:schemeClr>
                </a:solidFill>
                <a:latin typeface="Arial" panose="020B0604020202020204" pitchFamily="34" charset="0"/>
                <a:cs typeface="Arial" panose="020B0604020202020204" pitchFamily="34" charset="0"/>
              </a:rPr>
              <a:t>Edgewood Ranch fun day</a:t>
            </a:r>
          </a:p>
          <a:p>
            <a:r>
              <a:rPr lang="en-US" sz="1600" b="1" dirty="0">
                <a:solidFill>
                  <a:schemeClr val="accent1">
                    <a:lumMod val="75000"/>
                  </a:schemeClr>
                </a:solidFill>
                <a:latin typeface="Arial" panose="020B0604020202020204" pitchFamily="34" charset="0"/>
                <a:cs typeface="Arial" panose="020B0604020202020204" pitchFamily="34" charset="0"/>
              </a:rPr>
              <a:t>Meals-on-Wheels</a:t>
            </a:r>
          </a:p>
          <a:p>
            <a:r>
              <a:rPr lang="en-US" sz="1600" b="1" dirty="0">
                <a:solidFill>
                  <a:schemeClr val="accent1">
                    <a:lumMod val="75000"/>
                  </a:schemeClr>
                </a:solidFill>
                <a:latin typeface="Arial" panose="020B0604020202020204" pitchFamily="34" charset="0"/>
                <a:cs typeface="Arial" panose="020B0604020202020204" pitchFamily="34" charset="0"/>
              </a:rPr>
              <a:t>Tripled Foundation support</a:t>
            </a:r>
          </a:p>
          <a:p>
            <a:r>
              <a:rPr lang="en-US" sz="1600" b="1" dirty="0">
                <a:solidFill>
                  <a:schemeClr val="accent1">
                    <a:lumMod val="75000"/>
                  </a:schemeClr>
                </a:solidFill>
                <a:latin typeface="Arial" panose="020B0604020202020204" pitchFamily="34" charset="0"/>
                <a:cs typeface="Arial" panose="020B0604020202020204" pitchFamily="34" charset="0"/>
              </a:rPr>
              <a:t>2 Topgolf fundraisers</a:t>
            </a:r>
          </a:p>
          <a:p>
            <a:r>
              <a:rPr lang="en-US" sz="1600" b="1" dirty="0">
                <a:solidFill>
                  <a:schemeClr val="accent1">
                    <a:lumMod val="75000"/>
                  </a:schemeClr>
                </a:solidFill>
                <a:latin typeface="Arial" panose="020B0604020202020204" pitchFamily="34" charset="0"/>
                <a:cs typeface="Arial" panose="020B0604020202020204" pitchFamily="34" charset="0"/>
              </a:rPr>
              <a:t>Orlando Health sponsorship</a:t>
            </a:r>
          </a:p>
          <a:p>
            <a:r>
              <a:rPr lang="en-US" sz="1600" b="1" dirty="0">
                <a:solidFill>
                  <a:schemeClr val="accent1">
                    <a:lumMod val="75000"/>
                  </a:schemeClr>
                </a:solidFill>
                <a:latin typeface="Arial" panose="020B0604020202020204" pitchFamily="34" charset="0"/>
                <a:cs typeface="Arial" panose="020B0604020202020204" pitchFamily="34" charset="0"/>
              </a:rPr>
              <a:t>Zoom and Hybrid meeting success</a:t>
            </a:r>
          </a:p>
          <a:p>
            <a:r>
              <a:rPr lang="en-US" sz="1600" b="1" dirty="0">
                <a:solidFill>
                  <a:schemeClr val="accent1">
                    <a:lumMod val="75000"/>
                  </a:schemeClr>
                </a:solidFill>
                <a:latin typeface="Arial" panose="020B0604020202020204" pitchFamily="34" charset="0"/>
                <a:cs typeface="Arial" panose="020B0604020202020204" pitchFamily="34" charset="0"/>
              </a:rPr>
              <a:t>7 New members</a:t>
            </a:r>
          </a:p>
          <a:p>
            <a:r>
              <a:rPr lang="en-US" sz="1600" b="1" dirty="0">
                <a:solidFill>
                  <a:schemeClr val="accent1">
                    <a:lumMod val="75000"/>
                  </a:schemeClr>
                </a:solidFill>
                <a:latin typeface="Arial" panose="020B0604020202020204" pitchFamily="34" charset="0"/>
                <a:cs typeface="Arial" panose="020B0604020202020204" pitchFamily="34" charset="0"/>
              </a:rPr>
              <a:t>First Corporate members</a:t>
            </a:r>
          </a:p>
          <a:p>
            <a:r>
              <a:rPr lang="en-US" sz="1600" b="1" dirty="0">
                <a:solidFill>
                  <a:schemeClr val="accent1">
                    <a:lumMod val="75000"/>
                  </a:schemeClr>
                </a:solidFill>
                <a:latin typeface="Arial" panose="020B0604020202020204" pitchFamily="34" charset="0"/>
                <a:cs typeface="Arial" panose="020B0604020202020204" pitchFamily="34" charset="0"/>
              </a:rPr>
              <a:t>Satellite club initiative</a:t>
            </a:r>
          </a:p>
          <a:p>
            <a:r>
              <a:rPr lang="en-US" sz="1600" b="1" dirty="0">
                <a:solidFill>
                  <a:schemeClr val="accent1">
                    <a:lumMod val="75000"/>
                  </a:schemeClr>
                </a:solidFill>
                <a:latin typeface="Arial" panose="020B0604020202020204" pitchFamily="34" charset="0"/>
                <a:cs typeface="Arial" panose="020B0604020202020204" pitchFamily="34" charset="0"/>
              </a:rPr>
              <a:t>5-Year Strategic Plan</a:t>
            </a:r>
          </a:p>
          <a:p>
            <a:r>
              <a:rPr lang="en-US" sz="1600" b="1" dirty="0">
                <a:solidFill>
                  <a:schemeClr val="accent1">
                    <a:lumMod val="75000"/>
                  </a:schemeClr>
                </a:solidFill>
                <a:latin typeface="Arial" panose="020B0604020202020204" pitchFamily="34" charset="0"/>
                <a:cs typeface="Arial" panose="020B0604020202020204" pitchFamily="34" charset="0"/>
              </a:rPr>
              <a:t>Bylaws etc. updates</a:t>
            </a:r>
          </a:p>
          <a:p>
            <a:r>
              <a:rPr lang="en-US" sz="1600" b="1" dirty="0">
                <a:solidFill>
                  <a:schemeClr val="accent1">
                    <a:lumMod val="75000"/>
                  </a:schemeClr>
                </a:solidFill>
                <a:latin typeface="Arial" panose="020B0604020202020204" pitchFamily="34" charset="0"/>
                <a:cs typeface="Arial" panose="020B0604020202020204" pitchFamily="34" charset="0"/>
              </a:rPr>
              <a:t>$1M Pavilion grant &amp; agreements</a:t>
            </a:r>
          </a:p>
          <a:p>
            <a:endParaRPr lang="en-US" sz="1800" b="1" dirty="0">
              <a:solidFill>
                <a:schemeClr val="accent1">
                  <a:lumMod val="75000"/>
                </a:schemeClr>
              </a:solidFill>
              <a:latin typeface="Arial" panose="020B0604020202020204" pitchFamily="34" charset="0"/>
              <a:cs typeface="Arial" panose="020B0604020202020204" pitchFamily="34" charset="0"/>
            </a:endParaRPr>
          </a:p>
          <a:p>
            <a:pPr marL="0" indent="0">
              <a:buNone/>
            </a:pPr>
            <a:r>
              <a:rPr lang="en-US" sz="1800" b="1" dirty="0">
                <a:solidFill>
                  <a:schemeClr val="accent1">
                    <a:lumMod val="75000"/>
                  </a:schemeClr>
                </a:solidFill>
                <a:latin typeface="Arial" panose="020B0604020202020204" pitchFamily="34" charset="0"/>
                <a:cs typeface="Arial" panose="020B0604020202020204" pitchFamily="34" charset="0"/>
              </a:rPr>
              <a:t>	</a:t>
            </a:r>
            <a:r>
              <a:rPr lang="en-US" sz="1800" dirty="0">
                <a:solidFill>
                  <a:schemeClr val="accent1">
                    <a:lumMod val="75000"/>
                  </a:schemeClr>
                </a:solidFill>
                <a:latin typeface="Arial" panose="020B0604020202020204" pitchFamily="34" charset="0"/>
                <a:cs typeface="Arial" panose="020B0604020202020204" pitchFamily="34" charset="0"/>
              </a:rPr>
              <a:t>  </a:t>
            </a:r>
          </a:p>
          <a:p>
            <a:endParaRPr lang="en-US" sz="1800" b="1" dirty="0">
              <a:solidFill>
                <a:schemeClr val="accent1">
                  <a:lumMod val="75000"/>
                </a:schemeClr>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B0DE0F4-88AC-F947-A310-364467CAF6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4908" y="1237785"/>
            <a:ext cx="2661074" cy="2559724"/>
          </a:xfrm>
          <a:prstGeom prst="rect">
            <a:avLst/>
          </a:prstGeom>
        </p:spPr>
      </p:pic>
      <p:pic>
        <p:nvPicPr>
          <p:cNvPr id="11" name="Picture 10">
            <a:extLst>
              <a:ext uri="{FF2B5EF4-FFF2-40B4-BE49-F238E27FC236}">
                <a16:creationId xmlns:a16="http://schemas.microsoft.com/office/drawing/2014/main" id="{63A17714-96FA-3642-8D39-3D6ACEA793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0017" y="4111976"/>
            <a:ext cx="3295684" cy="2444000"/>
          </a:xfrm>
          <a:prstGeom prst="rect">
            <a:avLst/>
          </a:prstGeom>
        </p:spPr>
      </p:pic>
      <p:pic>
        <p:nvPicPr>
          <p:cNvPr id="15" name="Picture 14">
            <a:extLst>
              <a:ext uri="{FF2B5EF4-FFF2-40B4-BE49-F238E27FC236}">
                <a16:creationId xmlns:a16="http://schemas.microsoft.com/office/drawing/2014/main" id="{1496E35A-16C2-5F4B-A1CD-92ABA9BEB7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319472">
            <a:off x="4304944" y="4726118"/>
            <a:ext cx="1113905" cy="1496854"/>
          </a:xfrm>
          <a:prstGeom prst="rect">
            <a:avLst/>
          </a:prstGeom>
        </p:spPr>
      </p:pic>
      <p:pic>
        <p:nvPicPr>
          <p:cNvPr id="17" name="Picture 16">
            <a:extLst>
              <a:ext uri="{FF2B5EF4-FFF2-40B4-BE49-F238E27FC236}">
                <a16:creationId xmlns:a16="http://schemas.microsoft.com/office/drawing/2014/main" id="{BD45C2D7-AA45-064B-AB75-9EBA4E1004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25881" y="1216151"/>
            <a:ext cx="3547705" cy="2581358"/>
          </a:xfrm>
          <a:prstGeom prst="rect">
            <a:avLst/>
          </a:prstGeom>
        </p:spPr>
      </p:pic>
      <p:pic>
        <p:nvPicPr>
          <p:cNvPr id="21" name="Picture 20">
            <a:extLst>
              <a:ext uri="{FF2B5EF4-FFF2-40B4-BE49-F238E27FC236}">
                <a16:creationId xmlns:a16="http://schemas.microsoft.com/office/drawing/2014/main" id="{F5FC3865-D6CE-914E-A6F7-321190D227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67718" y="4111975"/>
            <a:ext cx="2858164" cy="2374549"/>
          </a:xfrm>
          <a:prstGeom prst="rect">
            <a:avLst/>
          </a:prstGeom>
        </p:spPr>
      </p:pic>
    </p:spTree>
    <p:extLst>
      <p:ext uri="{BB962C8B-B14F-4D97-AF65-F5344CB8AC3E}">
        <p14:creationId xmlns:p14="http://schemas.microsoft.com/office/powerpoint/2010/main" val="4266694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A56F8-46EC-0B46-931E-81E967DE77A0}"/>
              </a:ext>
            </a:extLst>
          </p:cNvPr>
          <p:cNvSpPr>
            <a:spLocks noGrp="1"/>
          </p:cNvSpPr>
          <p:nvPr>
            <p:ph type="title"/>
          </p:nvPr>
        </p:nvSpPr>
        <p:spPr>
          <a:xfrm>
            <a:off x="838200" y="365126"/>
            <a:ext cx="10515600" cy="887478"/>
          </a:xfrm>
        </p:spPr>
        <p:txBody>
          <a:bodyPr>
            <a:normAutofit/>
          </a:bodyPr>
          <a:lstStyle/>
          <a:p>
            <a:pPr algn="ctr"/>
            <a:r>
              <a:rPr lang="en-US" sz="2900" b="1" dirty="0">
                <a:solidFill>
                  <a:schemeClr val="accent1">
                    <a:lumMod val="75000"/>
                  </a:schemeClr>
                </a:solidFill>
                <a:latin typeface="Arial" panose="020B0604020202020204" pitchFamily="34" charset="0"/>
                <a:cs typeface="Arial" panose="020B0604020202020204" pitchFamily="34" charset="0"/>
              </a:rPr>
              <a:t>INTERNATIONAL COMMITTEE PLAN</a:t>
            </a:r>
            <a:br>
              <a:rPr lang="en-US" sz="2900" b="1" dirty="0">
                <a:solidFill>
                  <a:schemeClr val="accent1">
                    <a:lumMod val="75000"/>
                  </a:schemeClr>
                </a:solidFill>
                <a:latin typeface="Arial" panose="020B0604020202020204" pitchFamily="34" charset="0"/>
                <a:cs typeface="Arial" panose="020B0604020202020204" pitchFamily="34" charset="0"/>
              </a:rPr>
            </a:br>
            <a:r>
              <a:rPr lang="en-US" sz="2400" b="1" dirty="0">
                <a:solidFill>
                  <a:schemeClr val="accent1">
                    <a:lumMod val="75000"/>
                  </a:schemeClr>
                </a:solidFill>
                <a:latin typeface="Arial" panose="020B0604020202020204" pitchFamily="34" charset="0"/>
                <a:cs typeface="Arial" panose="020B0604020202020204" pitchFamily="34" charset="0"/>
              </a:rPr>
              <a:t>EMERSON GRECO</a:t>
            </a:r>
          </a:p>
        </p:txBody>
      </p:sp>
      <p:pic>
        <p:nvPicPr>
          <p:cNvPr id="6" name="Content Placeholder 5">
            <a:extLst>
              <a:ext uri="{FF2B5EF4-FFF2-40B4-BE49-F238E27FC236}">
                <a16:creationId xmlns:a16="http://schemas.microsoft.com/office/drawing/2014/main" id="{B1DABFDC-93A0-6949-A787-3B7A96867B5E}"/>
              </a:ext>
            </a:extLst>
          </p:cNvPr>
          <p:cNvPicPr>
            <a:picLocks noGrp="1" noChangeAspect="1"/>
          </p:cNvPicPr>
          <p:nvPr>
            <p:ph idx="1"/>
          </p:nvPr>
        </p:nvPicPr>
        <p:blipFill>
          <a:blip r:embed="rId2"/>
          <a:stretch>
            <a:fillRect/>
          </a:stretch>
        </p:blipFill>
        <p:spPr>
          <a:xfrm>
            <a:off x="927150" y="1457325"/>
            <a:ext cx="4940515" cy="4932363"/>
          </a:xfrm>
          <a:prstGeom prst="rect">
            <a:avLst/>
          </a:prstGeom>
        </p:spPr>
      </p:pic>
      <p:sp>
        <p:nvSpPr>
          <p:cNvPr id="7" name="TextBox 6">
            <a:extLst>
              <a:ext uri="{FF2B5EF4-FFF2-40B4-BE49-F238E27FC236}">
                <a16:creationId xmlns:a16="http://schemas.microsoft.com/office/drawing/2014/main" id="{01325AA0-FE1A-6448-A76B-21B348B16F61}"/>
              </a:ext>
            </a:extLst>
          </p:cNvPr>
          <p:cNvSpPr txBox="1"/>
          <p:nvPr/>
        </p:nvSpPr>
        <p:spPr>
          <a:xfrm>
            <a:off x="6096000" y="1808777"/>
            <a:ext cx="5579476" cy="1754326"/>
          </a:xfrm>
          <a:prstGeom prst="rect">
            <a:avLst/>
          </a:prstGeom>
          <a:noFill/>
        </p:spPr>
        <p:txBody>
          <a:bodyPr wrap="none" rtlCol="0">
            <a:spAutoFit/>
          </a:bodyPr>
          <a:lstStyle/>
          <a:p>
            <a:r>
              <a:rPr lang="en-US" b="1" dirty="0">
                <a:solidFill>
                  <a:schemeClr val="accent1">
                    <a:lumMod val="75000"/>
                  </a:schemeClr>
                </a:solidFill>
                <a:latin typeface="Arial" panose="020B0604020202020204" pitchFamily="34" charset="0"/>
                <a:ea typeface="+mj-ea"/>
                <a:cs typeface="Arial" panose="020B0604020202020204" pitchFamily="34" charset="0"/>
              </a:rPr>
              <a:t>DEVELOP PROJECTS IN UNDERSERVED AREAS</a:t>
            </a:r>
          </a:p>
          <a:p>
            <a:r>
              <a:rPr lang="en-US" b="1" dirty="0">
                <a:solidFill>
                  <a:schemeClr val="accent1">
                    <a:lumMod val="75000"/>
                  </a:schemeClr>
                </a:solidFill>
                <a:latin typeface="Arial" panose="020B0604020202020204" pitchFamily="34" charset="0"/>
                <a:ea typeface="+mj-ea"/>
                <a:cs typeface="Arial" panose="020B0604020202020204" pitchFamily="34" charset="0"/>
              </a:rPr>
              <a:t> </a:t>
            </a:r>
          </a:p>
          <a:p>
            <a:r>
              <a:rPr lang="en-US" b="1" dirty="0">
                <a:solidFill>
                  <a:schemeClr val="accent1">
                    <a:lumMod val="75000"/>
                  </a:schemeClr>
                </a:solidFill>
                <a:latin typeface="Arial" panose="020B0604020202020204" pitchFamily="34" charset="0"/>
                <a:ea typeface="+mj-ea"/>
                <a:cs typeface="Arial" panose="020B0604020202020204" pitchFamily="34" charset="0"/>
              </a:rPr>
              <a:t>PARTNER WITH LOCAL ROTARY CLUBS </a:t>
            </a:r>
          </a:p>
          <a:p>
            <a:endParaRPr lang="en-US" b="1" dirty="0">
              <a:solidFill>
                <a:schemeClr val="accent1">
                  <a:lumMod val="75000"/>
                </a:schemeClr>
              </a:solidFill>
              <a:latin typeface="Arial" panose="020B0604020202020204" pitchFamily="34" charset="0"/>
              <a:ea typeface="+mj-ea"/>
              <a:cs typeface="Arial" panose="020B0604020202020204" pitchFamily="34" charset="0"/>
            </a:endParaRPr>
          </a:p>
          <a:p>
            <a:r>
              <a:rPr lang="en-US" b="1" dirty="0">
                <a:solidFill>
                  <a:schemeClr val="accent1">
                    <a:lumMod val="75000"/>
                  </a:schemeClr>
                </a:solidFill>
                <a:latin typeface="Arial" panose="020B0604020202020204" pitchFamily="34" charset="0"/>
                <a:ea typeface="+mj-ea"/>
                <a:cs typeface="Arial" panose="020B0604020202020204" pitchFamily="34" charset="0"/>
              </a:rPr>
              <a:t>PRIORITIZE ROTARY FOCUS AREAS</a:t>
            </a:r>
            <a:r>
              <a:rPr lang="en-US" dirty="0"/>
              <a:t> </a:t>
            </a:r>
          </a:p>
          <a:p>
            <a:endParaRPr lang="en-US" dirty="0"/>
          </a:p>
        </p:txBody>
      </p:sp>
      <p:pic>
        <p:nvPicPr>
          <p:cNvPr id="3" name="Picture 2">
            <a:extLst>
              <a:ext uri="{FF2B5EF4-FFF2-40B4-BE49-F238E27FC236}">
                <a16:creationId xmlns:a16="http://schemas.microsoft.com/office/drawing/2014/main" id="{15993D7B-F4AE-2044-B886-F50B0012470C}"/>
              </a:ext>
            </a:extLst>
          </p:cNvPr>
          <p:cNvPicPr>
            <a:picLocks noChangeAspect="1"/>
          </p:cNvPicPr>
          <p:nvPr/>
        </p:nvPicPr>
        <p:blipFill>
          <a:blip r:embed="rId3"/>
          <a:stretch>
            <a:fillRect/>
          </a:stretch>
        </p:blipFill>
        <p:spPr>
          <a:xfrm>
            <a:off x="6249638" y="3797144"/>
            <a:ext cx="5494131" cy="2592543"/>
          </a:xfrm>
          <a:prstGeom prst="rect">
            <a:avLst/>
          </a:prstGeom>
        </p:spPr>
      </p:pic>
    </p:spTree>
    <p:extLst>
      <p:ext uri="{BB962C8B-B14F-4D97-AF65-F5344CB8AC3E}">
        <p14:creationId xmlns:p14="http://schemas.microsoft.com/office/powerpoint/2010/main" val="3251456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A56F8-46EC-0B46-931E-81E967DE77A0}"/>
              </a:ext>
            </a:extLst>
          </p:cNvPr>
          <p:cNvSpPr>
            <a:spLocks noGrp="1"/>
          </p:cNvSpPr>
          <p:nvPr>
            <p:ph type="title"/>
          </p:nvPr>
        </p:nvSpPr>
        <p:spPr>
          <a:xfrm>
            <a:off x="838200" y="365126"/>
            <a:ext cx="10515600" cy="887478"/>
          </a:xfrm>
        </p:spPr>
        <p:txBody>
          <a:bodyPr>
            <a:normAutofit/>
          </a:bodyPr>
          <a:lstStyle/>
          <a:p>
            <a:pPr algn="ctr"/>
            <a:r>
              <a:rPr lang="en-US" sz="2900" b="1" dirty="0">
                <a:solidFill>
                  <a:schemeClr val="accent1">
                    <a:lumMod val="75000"/>
                  </a:schemeClr>
                </a:solidFill>
                <a:latin typeface="Arial" panose="020B0604020202020204" pitchFamily="34" charset="0"/>
                <a:cs typeface="Arial" panose="020B0604020202020204" pitchFamily="34" charset="0"/>
              </a:rPr>
              <a:t>YOUTH SERVICES COMMITTEE PLAN</a:t>
            </a:r>
            <a:br>
              <a:rPr lang="en-US" sz="2900" b="1" dirty="0">
                <a:solidFill>
                  <a:schemeClr val="accent1">
                    <a:lumMod val="75000"/>
                  </a:schemeClr>
                </a:solidFill>
                <a:latin typeface="Arial" panose="020B0604020202020204" pitchFamily="34" charset="0"/>
                <a:cs typeface="Arial" panose="020B0604020202020204" pitchFamily="34" charset="0"/>
              </a:rPr>
            </a:br>
            <a:r>
              <a:rPr lang="en-US" sz="2400" b="1" dirty="0">
                <a:solidFill>
                  <a:schemeClr val="accent1">
                    <a:lumMod val="75000"/>
                  </a:schemeClr>
                </a:solidFill>
                <a:latin typeface="Arial" panose="020B0604020202020204" pitchFamily="34" charset="0"/>
                <a:cs typeface="Arial" panose="020B0604020202020204" pitchFamily="34" charset="0"/>
              </a:rPr>
              <a:t>NORMA SUTTON</a:t>
            </a:r>
          </a:p>
        </p:txBody>
      </p:sp>
      <p:sp>
        <p:nvSpPr>
          <p:cNvPr id="3" name="Content Placeholder 2">
            <a:extLst>
              <a:ext uri="{FF2B5EF4-FFF2-40B4-BE49-F238E27FC236}">
                <a16:creationId xmlns:a16="http://schemas.microsoft.com/office/drawing/2014/main" id="{8EB2FC1E-DAF5-FD42-9498-55615DE4EA25}"/>
              </a:ext>
            </a:extLst>
          </p:cNvPr>
          <p:cNvSpPr>
            <a:spLocks noGrp="1"/>
          </p:cNvSpPr>
          <p:nvPr>
            <p:ph idx="1"/>
          </p:nvPr>
        </p:nvSpPr>
        <p:spPr>
          <a:xfrm>
            <a:off x="838200" y="1252604"/>
            <a:ext cx="10845800" cy="5605396"/>
          </a:xfrm>
        </p:spPr>
        <p:txBody>
          <a:bodyPr>
            <a:noAutofit/>
          </a:bodyPr>
          <a:lstStyle/>
          <a:p>
            <a:pPr marL="0" indent="0">
              <a:buNone/>
            </a:pPr>
            <a:r>
              <a:rPr lang="en-US" sz="1600" b="1" dirty="0">
                <a:solidFill>
                  <a:schemeClr val="accent1">
                    <a:lumMod val="75000"/>
                  </a:schemeClr>
                </a:solidFill>
                <a:latin typeface="Arial" panose="020B0604020202020204" pitchFamily="34" charset="0"/>
                <a:cs typeface="Arial" panose="020B0604020202020204" pitchFamily="34" charset="0"/>
              </a:rPr>
              <a:t>                        Current Committee Members:  Janet </a:t>
            </a:r>
            <a:r>
              <a:rPr lang="en-US" sz="1600" b="1" i="0" dirty="0">
                <a:solidFill>
                  <a:schemeClr val="accent1">
                    <a:lumMod val="75000"/>
                  </a:schemeClr>
                </a:solidFill>
                <a:effectLst/>
                <a:latin typeface="Arial" panose="020B0604020202020204" pitchFamily="34" charset="0"/>
                <a:cs typeface="Arial" panose="020B0604020202020204" pitchFamily="34" charset="0"/>
              </a:rPr>
              <a:t>James Mahon &amp; Karen Hairston             </a:t>
            </a:r>
          </a:p>
          <a:p>
            <a:pPr marL="0" indent="0">
              <a:buNone/>
            </a:pPr>
            <a:r>
              <a:rPr lang="en-US" sz="1600" b="1" dirty="0">
                <a:solidFill>
                  <a:schemeClr val="accent1">
                    <a:lumMod val="75000"/>
                  </a:schemeClr>
                </a:solidFill>
                <a:latin typeface="Arial" panose="020B0604020202020204" pitchFamily="34" charset="0"/>
                <a:cs typeface="Arial" panose="020B0604020202020204" pitchFamily="34" charset="0"/>
              </a:rPr>
              <a:t>		- Would like to recruit 2 more members</a:t>
            </a:r>
          </a:p>
          <a:p>
            <a:pPr marL="0" indent="0">
              <a:buNone/>
            </a:pPr>
            <a:r>
              <a:rPr lang="en-US" sz="1600" b="1" dirty="0">
                <a:solidFill>
                  <a:schemeClr val="accent1">
                    <a:lumMod val="75000"/>
                  </a:schemeClr>
                </a:solidFill>
                <a:latin typeface="Arial" panose="020B0604020202020204" pitchFamily="34" charset="0"/>
                <a:cs typeface="Arial" panose="020B0604020202020204" pitchFamily="34" charset="0"/>
              </a:rPr>
              <a:t>  </a:t>
            </a:r>
            <a:r>
              <a:rPr lang="en-US" sz="1800" b="1" dirty="0">
                <a:solidFill>
                  <a:schemeClr val="accent1">
                    <a:lumMod val="75000"/>
                  </a:schemeClr>
                </a:solidFill>
                <a:latin typeface="Arial" panose="020B0604020202020204" pitchFamily="34" charset="0"/>
                <a:cs typeface="Arial" panose="020B0604020202020204" pitchFamily="34" charset="0"/>
              </a:rPr>
              <a:t>Interact Clubs</a:t>
            </a:r>
            <a:endParaRPr lang="en-US" sz="1600" b="1" dirty="0">
              <a:solidFill>
                <a:schemeClr val="accent1">
                  <a:lumMod val="75000"/>
                </a:schemeClr>
              </a:solidFill>
              <a:latin typeface="Arial" panose="020B0604020202020204" pitchFamily="34" charset="0"/>
              <a:cs typeface="Arial" panose="020B0604020202020204" pitchFamily="34" charset="0"/>
            </a:endParaRPr>
          </a:p>
          <a:p>
            <a:pPr marL="342900" indent="-342900">
              <a:buAutoNum type="arabicPeriod"/>
            </a:pPr>
            <a:r>
              <a:rPr lang="en-US" sz="1600" b="1" dirty="0">
                <a:solidFill>
                  <a:schemeClr val="accent1">
                    <a:lumMod val="75000"/>
                  </a:schemeClr>
                </a:solidFill>
                <a:latin typeface="Arial" panose="020B0604020202020204" pitchFamily="34" charset="0"/>
                <a:cs typeface="Arial" panose="020B0604020202020204" pitchFamily="34" charset="0"/>
              </a:rPr>
              <a:t>Communicate with Interact faculty sponsor &amp; Interact members at beginning of school year</a:t>
            </a:r>
          </a:p>
          <a:p>
            <a:pPr marL="342900" indent="-342900">
              <a:buAutoNum type="arabicPeriod"/>
            </a:pPr>
            <a:r>
              <a:rPr lang="en-US" sz="1600" b="1" dirty="0">
                <a:solidFill>
                  <a:schemeClr val="accent1">
                    <a:lumMod val="75000"/>
                  </a:schemeClr>
                </a:solidFill>
                <a:latin typeface="Arial" panose="020B0604020202020204" pitchFamily="34" charset="0"/>
                <a:cs typeface="Arial" panose="020B0604020202020204" pitchFamily="34" charset="0"/>
              </a:rPr>
              <a:t>Attend meetings bi-monthly at each school and ask for report for bulletin each month</a:t>
            </a:r>
          </a:p>
          <a:p>
            <a:pPr marL="342900" indent="-342900">
              <a:buAutoNum type="arabicPeriod"/>
            </a:pPr>
            <a:r>
              <a:rPr lang="en-US" sz="1600" b="1" dirty="0">
                <a:solidFill>
                  <a:schemeClr val="accent1">
                    <a:lumMod val="75000"/>
                  </a:schemeClr>
                </a:solidFill>
                <a:latin typeface="Arial" panose="020B0604020202020204" pitchFamily="34" charset="0"/>
                <a:cs typeface="Arial" panose="020B0604020202020204" pitchFamily="34" charset="0"/>
              </a:rPr>
              <a:t>Ask clubs to adopt year long project (for example, collecting plastic caps to recycle to support military)</a:t>
            </a:r>
          </a:p>
          <a:p>
            <a:pPr marL="342900" indent="-342900">
              <a:buAutoNum type="arabicPeriod"/>
            </a:pPr>
            <a:r>
              <a:rPr lang="en-US" sz="1600" b="1" dirty="0">
                <a:solidFill>
                  <a:schemeClr val="accent1">
                    <a:lumMod val="75000"/>
                  </a:schemeClr>
                </a:solidFill>
                <a:latin typeface="Arial" panose="020B0604020202020204" pitchFamily="34" charset="0"/>
                <a:cs typeface="Arial" panose="020B0604020202020204" pitchFamily="34" charset="0"/>
              </a:rPr>
              <a:t>Ask for parents email address and use to circulate bulletin, invite to events, attend Rotary meetings</a:t>
            </a:r>
          </a:p>
          <a:p>
            <a:pPr marL="342900" indent="-342900">
              <a:buAutoNum type="arabicPeriod"/>
            </a:pPr>
            <a:r>
              <a:rPr lang="en-US" sz="1600" b="1" dirty="0">
                <a:solidFill>
                  <a:schemeClr val="accent1">
                    <a:lumMod val="75000"/>
                  </a:schemeClr>
                </a:solidFill>
                <a:latin typeface="Arial" panose="020B0604020202020204" pitchFamily="34" charset="0"/>
                <a:cs typeface="Arial" panose="020B0604020202020204" pitchFamily="34" charset="0"/>
              </a:rPr>
              <a:t>Promote summer student exchange and have attendees at RYLA</a:t>
            </a:r>
          </a:p>
          <a:p>
            <a:pPr marL="342900" indent="-342900">
              <a:buAutoNum type="arabicPeriod"/>
            </a:pPr>
            <a:r>
              <a:rPr lang="en-US" sz="1600" b="1" dirty="0">
                <a:solidFill>
                  <a:schemeClr val="accent1">
                    <a:lumMod val="75000"/>
                  </a:schemeClr>
                </a:solidFill>
                <a:latin typeface="Arial" panose="020B0604020202020204" pitchFamily="34" charset="0"/>
                <a:cs typeface="Arial" panose="020B0604020202020204" pitchFamily="34" charset="0"/>
              </a:rPr>
              <a:t>Promote scholarship program (budget $6000 for the year)</a:t>
            </a:r>
          </a:p>
          <a:p>
            <a:pPr marL="457200" lvl="1" indent="0">
              <a:buNone/>
            </a:pPr>
            <a:endParaRPr lang="en-US" sz="900" b="1" dirty="0">
              <a:solidFill>
                <a:schemeClr val="accent1">
                  <a:lumMod val="75000"/>
                </a:schemeClr>
              </a:solidFill>
              <a:latin typeface="Arial" panose="020B0604020202020204" pitchFamily="34" charset="0"/>
              <a:cs typeface="Arial" panose="020B0604020202020204" pitchFamily="34" charset="0"/>
            </a:endParaRPr>
          </a:p>
          <a:p>
            <a:pPr marL="0" indent="0">
              <a:buNone/>
            </a:pPr>
            <a:r>
              <a:rPr lang="en-US" sz="2000" b="1" dirty="0">
                <a:solidFill>
                  <a:schemeClr val="accent1">
                    <a:lumMod val="75000"/>
                  </a:schemeClr>
                </a:solidFill>
                <a:latin typeface="Arial" panose="020B0604020202020204" pitchFamily="34" charset="0"/>
                <a:cs typeface="Arial" panose="020B0604020202020204" pitchFamily="34" charset="0"/>
              </a:rPr>
              <a:t>  </a:t>
            </a:r>
            <a:r>
              <a:rPr lang="en-US" sz="1800" b="1" dirty="0">
                <a:solidFill>
                  <a:schemeClr val="accent1">
                    <a:lumMod val="75000"/>
                  </a:schemeClr>
                </a:solidFill>
                <a:latin typeface="Arial" panose="020B0604020202020204" pitchFamily="34" charset="0"/>
                <a:cs typeface="Arial" panose="020B0604020202020204" pitchFamily="34" charset="0"/>
              </a:rPr>
              <a:t>4 Way Test</a:t>
            </a:r>
          </a:p>
          <a:p>
            <a:pPr marL="342900" indent="-342900">
              <a:buFont typeface="+mj-lt"/>
              <a:buAutoNum type="arabicPeriod"/>
            </a:pPr>
            <a:r>
              <a:rPr lang="en-US" sz="1800" b="1" dirty="0">
                <a:solidFill>
                  <a:schemeClr val="accent1">
                    <a:lumMod val="75000"/>
                  </a:schemeClr>
                </a:solidFill>
                <a:latin typeface="Arial" panose="020B0604020202020204" pitchFamily="34" charset="0"/>
                <a:cs typeface="Arial" panose="020B0604020202020204" pitchFamily="34" charset="0"/>
              </a:rPr>
              <a:t>Enhance 4 Way test at each school</a:t>
            </a:r>
          </a:p>
          <a:p>
            <a:pPr marL="800100" lvl="1" indent="-342900">
              <a:buFont typeface="+mj-lt"/>
              <a:buAutoNum type="arabicPeriod"/>
            </a:pPr>
            <a:r>
              <a:rPr lang="en-US" sz="1200" b="1" dirty="0">
                <a:solidFill>
                  <a:schemeClr val="accent1">
                    <a:lumMod val="75000"/>
                  </a:schemeClr>
                </a:solidFill>
                <a:latin typeface="Arial" panose="020B0604020202020204" pitchFamily="34" charset="0"/>
                <a:cs typeface="Arial" panose="020B0604020202020204" pitchFamily="34" charset="0"/>
              </a:rPr>
              <a:t>Use PR to submit report on topic and pictures of winners </a:t>
            </a:r>
          </a:p>
          <a:p>
            <a:pPr marL="800100" lvl="1" indent="-342900">
              <a:buFont typeface="+mj-lt"/>
              <a:buAutoNum type="arabicPeriod"/>
            </a:pPr>
            <a:r>
              <a:rPr lang="en-US" sz="1200" b="1" dirty="0">
                <a:solidFill>
                  <a:schemeClr val="accent1">
                    <a:lumMod val="75000"/>
                  </a:schemeClr>
                </a:solidFill>
                <a:latin typeface="Arial" panose="020B0604020202020204" pitchFamily="34" charset="0"/>
                <a:cs typeface="Arial" panose="020B0604020202020204" pitchFamily="34" charset="0"/>
              </a:rPr>
              <a:t>Consider reinstituting the “Golden Ruler” as gift</a:t>
            </a:r>
          </a:p>
          <a:p>
            <a:pPr marL="800100" lvl="1" indent="-342900">
              <a:buFont typeface="+mj-lt"/>
              <a:buAutoNum type="arabicPeriod"/>
            </a:pPr>
            <a:r>
              <a:rPr lang="en-US" sz="1200" b="1" dirty="0">
                <a:solidFill>
                  <a:schemeClr val="accent1">
                    <a:lumMod val="75000"/>
                  </a:schemeClr>
                </a:solidFill>
                <a:latin typeface="Arial" panose="020B0604020202020204" pitchFamily="34" charset="0"/>
                <a:cs typeface="Arial" panose="020B0604020202020204" pitchFamily="34" charset="0"/>
              </a:rPr>
              <a:t>Solicit sponsors for each school for the test with recognition plaque and in articles </a:t>
            </a:r>
          </a:p>
          <a:p>
            <a:pPr marL="342900" indent="-342900">
              <a:buFont typeface="+mj-lt"/>
              <a:buAutoNum type="arabicPeriod"/>
            </a:pPr>
            <a:r>
              <a:rPr lang="en-US" sz="2000" b="1" dirty="0">
                <a:solidFill>
                  <a:schemeClr val="accent1">
                    <a:lumMod val="75000"/>
                  </a:schemeClr>
                </a:solidFill>
                <a:latin typeface="Arial" panose="020B0604020202020204" pitchFamily="34" charset="0"/>
                <a:cs typeface="Arial" panose="020B0604020202020204" pitchFamily="34" charset="0"/>
              </a:rPr>
              <a:t>Add more schools 	 </a:t>
            </a:r>
          </a:p>
          <a:p>
            <a:pPr marL="0" indent="0">
              <a:buNone/>
            </a:pPr>
            <a:endParaRPr lang="en-US" sz="1800"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5433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A56F8-46EC-0B46-931E-81E967DE77A0}"/>
              </a:ext>
            </a:extLst>
          </p:cNvPr>
          <p:cNvSpPr>
            <a:spLocks noGrp="1"/>
          </p:cNvSpPr>
          <p:nvPr>
            <p:ph type="title"/>
          </p:nvPr>
        </p:nvSpPr>
        <p:spPr>
          <a:xfrm>
            <a:off x="838200" y="365126"/>
            <a:ext cx="10515600" cy="887478"/>
          </a:xfrm>
        </p:spPr>
        <p:txBody>
          <a:bodyPr>
            <a:normAutofit/>
          </a:bodyPr>
          <a:lstStyle/>
          <a:p>
            <a:pPr algn="ctr"/>
            <a:r>
              <a:rPr lang="en-US" sz="2900" b="1">
                <a:solidFill>
                  <a:schemeClr val="accent1">
                    <a:lumMod val="75000"/>
                  </a:schemeClr>
                </a:solidFill>
                <a:latin typeface="Arial" panose="020B0604020202020204" pitchFamily="34" charset="0"/>
                <a:cs typeface="Arial" panose="020B0604020202020204" pitchFamily="34" charset="0"/>
              </a:rPr>
              <a:t>CLUB SERVICE COMMITTEE PLAN</a:t>
            </a:r>
            <a:br>
              <a:rPr lang="en-US" sz="2900" b="1">
                <a:solidFill>
                  <a:schemeClr val="accent1">
                    <a:lumMod val="75000"/>
                  </a:schemeClr>
                </a:solidFill>
                <a:latin typeface="Arial" panose="020B0604020202020204" pitchFamily="34" charset="0"/>
                <a:cs typeface="Arial" panose="020B0604020202020204" pitchFamily="34" charset="0"/>
              </a:rPr>
            </a:br>
            <a:r>
              <a:rPr lang="en-US" sz="2400" b="1">
                <a:solidFill>
                  <a:schemeClr val="accent1">
                    <a:lumMod val="75000"/>
                  </a:schemeClr>
                </a:solidFill>
                <a:latin typeface="Arial" panose="020B0604020202020204" pitchFamily="34" charset="0"/>
                <a:cs typeface="Arial" panose="020B0604020202020204" pitchFamily="34" charset="0"/>
              </a:rPr>
              <a:t>JUDY BLACK</a:t>
            </a:r>
          </a:p>
        </p:txBody>
      </p:sp>
      <p:sp>
        <p:nvSpPr>
          <p:cNvPr id="3" name="Content Placeholder 2">
            <a:extLst>
              <a:ext uri="{FF2B5EF4-FFF2-40B4-BE49-F238E27FC236}">
                <a16:creationId xmlns:a16="http://schemas.microsoft.com/office/drawing/2014/main" id="{8EB2FC1E-DAF5-FD42-9498-55615DE4EA25}"/>
              </a:ext>
            </a:extLst>
          </p:cNvPr>
          <p:cNvSpPr>
            <a:spLocks noGrp="1"/>
          </p:cNvSpPr>
          <p:nvPr>
            <p:ph idx="1"/>
          </p:nvPr>
        </p:nvSpPr>
        <p:spPr>
          <a:xfrm>
            <a:off x="838200" y="1457176"/>
            <a:ext cx="10515600" cy="4932472"/>
          </a:xfrm>
        </p:spPr>
        <p:txBody>
          <a:bodyPr>
            <a:noAutofit/>
          </a:bodyPr>
          <a:lstStyle/>
          <a:p>
            <a:endParaRPr lang="en-US" sz="2400" b="1" dirty="0">
              <a:solidFill>
                <a:schemeClr val="accent1">
                  <a:lumMod val="75000"/>
                </a:schemeClr>
              </a:solidFill>
              <a:latin typeface="Arial" panose="020B0604020202020204" pitchFamily="34" charset="0"/>
              <a:cs typeface="Arial" panose="020B0604020202020204" pitchFamily="34" charset="0"/>
            </a:endParaRPr>
          </a:p>
          <a:p>
            <a:r>
              <a:rPr lang="en-US" b="1" dirty="0">
                <a:solidFill>
                  <a:schemeClr val="accent1">
                    <a:lumMod val="75000"/>
                  </a:schemeClr>
                </a:solidFill>
                <a:latin typeface="Arial" panose="020B0604020202020204" pitchFamily="34" charset="0"/>
                <a:cs typeface="Arial" panose="020B0604020202020204" pitchFamily="34" charset="0"/>
              </a:rPr>
              <a:t>Responsibilities</a:t>
            </a:r>
          </a:p>
          <a:p>
            <a:pPr marL="457200" lvl="1" indent="0">
              <a:buNone/>
            </a:pPr>
            <a:r>
              <a:rPr lang="en-US" b="1" dirty="0">
                <a:solidFill>
                  <a:schemeClr val="accent1">
                    <a:lumMod val="75000"/>
                  </a:schemeClr>
                </a:solidFill>
                <a:latin typeface="Arial" panose="020B0604020202020204" pitchFamily="34" charset="0"/>
                <a:cs typeface="Arial" panose="020B0604020202020204" pitchFamily="34" charset="0"/>
              </a:rPr>
              <a:t>- Food service</a:t>
            </a:r>
          </a:p>
          <a:p>
            <a:pPr marL="457200" lvl="1" indent="0">
              <a:buNone/>
            </a:pPr>
            <a:r>
              <a:rPr lang="en-US" b="1" dirty="0">
                <a:solidFill>
                  <a:schemeClr val="accent1">
                    <a:lumMod val="75000"/>
                  </a:schemeClr>
                </a:solidFill>
                <a:latin typeface="Arial" panose="020B0604020202020204" pitchFamily="34" charset="0"/>
                <a:cs typeface="Arial" panose="020B0604020202020204" pitchFamily="34" charset="0"/>
              </a:rPr>
              <a:t>- Roundabout</a:t>
            </a:r>
          </a:p>
          <a:p>
            <a:pPr marL="457200" lvl="1" indent="0">
              <a:buNone/>
            </a:pPr>
            <a:r>
              <a:rPr lang="en-US" b="1" dirty="0">
                <a:solidFill>
                  <a:schemeClr val="accent1">
                    <a:lumMod val="75000"/>
                  </a:schemeClr>
                </a:solidFill>
                <a:latin typeface="Arial" panose="020B0604020202020204" pitchFamily="34" charset="0"/>
                <a:cs typeface="Arial" panose="020B0604020202020204" pitchFamily="34" charset="0"/>
              </a:rPr>
              <a:t>- Club events</a:t>
            </a:r>
          </a:p>
          <a:p>
            <a:pPr lvl="1"/>
            <a:endParaRPr lang="en-US" b="1" dirty="0">
              <a:solidFill>
                <a:schemeClr val="accent1">
                  <a:lumMod val="75000"/>
                </a:schemeClr>
              </a:solidFill>
              <a:latin typeface="Arial" panose="020B0604020202020204" pitchFamily="34" charset="0"/>
              <a:cs typeface="Arial" panose="020B0604020202020204" pitchFamily="34" charset="0"/>
            </a:endParaRPr>
          </a:p>
          <a:p>
            <a:r>
              <a:rPr lang="en-US" b="1" dirty="0">
                <a:solidFill>
                  <a:schemeClr val="accent1">
                    <a:lumMod val="75000"/>
                  </a:schemeClr>
                </a:solidFill>
                <a:latin typeface="Arial" panose="020B0604020202020204" pitchFamily="34" charset="0"/>
                <a:cs typeface="Arial" panose="020B0604020202020204" pitchFamily="34" charset="0"/>
              </a:rPr>
              <a:t>Encourage Member Engagement</a:t>
            </a:r>
          </a:p>
          <a:p>
            <a:pPr marL="457200" lvl="1" indent="0">
              <a:buNone/>
            </a:pPr>
            <a:r>
              <a:rPr lang="en-US" b="1" dirty="0">
                <a:solidFill>
                  <a:schemeClr val="accent1">
                    <a:lumMod val="75000"/>
                  </a:schemeClr>
                </a:solidFill>
                <a:latin typeface="Arial" panose="020B0604020202020204" pitchFamily="34" charset="0"/>
                <a:cs typeface="Arial" panose="020B0604020202020204" pitchFamily="34" charset="0"/>
              </a:rPr>
              <a:t>- Solicit members for new ideas</a:t>
            </a:r>
          </a:p>
          <a:p>
            <a:pPr marL="457200" lvl="1" indent="0">
              <a:buNone/>
            </a:pPr>
            <a:r>
              <a:rPr lang="en-US" b="1" dirty="0">
                <a:solidFill>
                  <a:schemeClr val="accent1">
                    <a:lumMod val="75000"/>
                  </a:schemeClr>
                </a:solidFill>
                <a:latin typeface="Arial" panose="020B0604020202020204" pitchFamily="34" charset="0"/>
                <a:cs typeface="Arial" panose="020B0604020202020204" pitchFamily="34" charset="0"/>
              </a:rPr>
              <a:t>- Do something different each year.</a:t>
            </a:r>
          </a:p>
          <a:p>
            <a:endParaRPr lang="en-US" sz="1600"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4671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A56F8-46EC-0B46-931E-81E967DE77A0}"/>
              </a:ext>
            </a:extLst>
          </p:cNvPr>
          <p:cNvSpPr>
            <a:spLocks noGrp="1"/>
          </p:cNvSpPr>
          <p:nvPr>
            <p:ph type="title"/>
          </p:nvPr>
        </p:nvSpPr>
        <p:spPr>
          <a:xfrm>
            <a:off x="838200" y="365126"/>
            <a:ext cx="10515600" cy="887478"/>
          </a:xfrm>
        </p:spPr>
        <p:txBody>
          <a:bodyPr>
            <a:normAutofit/>
          </a:bodyPr>
          <a:lstStyle/>
          <a:p>
            <a:pPr algn="ctr"/>
            <a:r>
              <a:rPr lang="en-US" sz="2900" b="1" dirty="0">
                <a:solidFill>
                  <a:schemeClr val="accent1">
                    <a:lumMod val="75000"/>
                  </a:schemeClr>
                </a:solidFill>
                <a:latin typeface="Arial" panose="020B0604020202020204" pitchFamily="34" charset="0"/>
                <a:cs typeface="Arial" panose="020B0604020202020204" pitchFamily="34" charset="0"/>
              </a:rPr>
              <a:t>VOCATIONAL SERVICE COMMITTEE PLAN</a:t>
            </a:r>
            <a:br>
              <a:rPr lang="en-US" sz="2900" b="1" dirty="0">
                <a:solidFill>
                  <a:schemeClr val="accent1">
                    <a:lumMod val="75000"/>
                  </a:schemeClr>
                </a:solidFill>
                <a:latin typeface="Arial" panose="020B0604020202020204" pitchFamily="34" charset="0"/>
                <a:cs typeface="Arial" panose="020B0604020202020204" pitchFamily="34" charset="0"/>
              </a:rPr>
            </a:br>
            <a:r>
              <a:rPr lang="en-US" sz="2400" b="1" dirty="0">
                <a:solidFill>
                  <a:schemeClr val="accent1">
                    <a:lumMod val="75000"/>
                  </a:schemeClr>
                </a:solidFill>
                <a:latin typeface="Arial" panose="020B0604020202020204" pitchFamily="34" charset="0"/>
                <a:cs typeface="Arial" panose="020B0604020202020204" pitchFamily="34" charset="0"/>
              </a:rPr>
              <a:t>DON HAIRSTON</a:t>
            </a:r>
          </a:p>
        </p:txBody>
      </p:sp>
      <p:sp>
        <p:nvSpPr>
          <p:cNvPr id="3" name="Content Placeholder 2">
            <a:extLst>
              <a:ext uri="{FF2B5EF4-FFF2-40B4-BE49-F238E27FC236}">
                <a16:creationId xmlns:a16="http://schemas.microsoft.com/office/drawing/2014/main" id="{8EB2FC1E-DAF5-FD42-9498-55615DE4EA25}"/>
              </a:ext>
            </a:extLst>
          </p:cNvPr>
          <p:cNvSpPr>
            <a:spLocks noGrp="1"/>
          </p:cNvSpPr>
          <p:nvPr>
            <p:ph idx="1"/>
          </p:nvPr>
        </p:nvSpPr>
        <p:spPr>
          <a:xfrm>
            <a:off x="838200" y="1457176"/>
            <a:ext cx="10515600" cy="4932472"/>
          </a:xfrm>
        </p:spPr>
        <p:txBody>
          <a:bodyPr>
            <a:noAutofit/>
          </a:bodyPr>
          <a:lstStyle/>
          <a:p>
            <a:r>
              <a:rPr lang="en-US" sz="2000" b="1" dirty="0">
                <a:solidFill>
                  <a:schemeClr val="accent1">
                    <a:lumMod val="75000"/>
                  </a:schemeClr>
                </a:solidFill>
                <a:latin typeface="Arial" panose="020B0604020202020204" pitchFamily="34" charset="0"/>
                <a:cs typeface="Arial" panose="020B0604020202020204" pitchFamily="34" charset="0"/>
              </a:rPr>
              <a:t>Concept of Vocational Service </a:t>
            </a:r>
          </a:p>
          <a:p>
            <a:r>
              <a:rPr lang="en-US" sz="2000" b="1" dirty="0">
                <a:solidFill>
                  <a:schemeClr val="accent1">
                    <a:lumMod val="75000"/>
                  </a:schemeClr>
                </a:solidFill>
                <a:latin typeface="Arial" panose="020B0604020202020204" pitchFamily="34" charset="0"/>
                <a:cs typeface="Arial" panose="020B0604020202020204" pitchFamily="34" charset="0"/>
              </a:rPr>
              <a:t> Encourage and foster:</a:t>
            </a:r>
          </a:p>
          <a:p>
            <a:pPr lvl="1"/>
            <a:r>
              <a:rPr lang="en-US" sz="1600" b="1" dirty="0">
                <a:solidFill>
                  <a:schemeClr val="accent1">
                    <a:lumMod val="75000"/>
                  </a:schemeClr>
                </a:solidFill>
                <a:latin typeface="Arial" panose="020B0604020202020204" pitchFamily="34" charset="0"/>
                <a:cs typeface="Arial" panose="020B0604020202020204" pitchFamily="34" charset="0"/>
              </a:rPr>
              <a:t>High ethical standards in business and professions.</a:t>
            </a:r>
          </a:p>
          <a:p>
            <a:pPr lvl="1"/>
            <a:r>
              <a:rPr lang="en-US" sz="1600" b="1" dirty="0">
                <a:solidFill>
                  <a:schemeClr val="accent1">
                    <a:lumMod val="75000"/>
                  </a:schemeClr>
                </a:solidFill>
                <a:latin typeface="Arial" panose="020B0604020202020204" pitchFamily="34" charset="0"/>
                <a:cs typeface="Arial" panose="020B0604020202020204" pitchFamily="34" charset="0"/>
              </a:rPr>
              <a:t>Recognition of worthiness of all useful occupations.</a:t>
            </a:r>
          </a:p>
          <a:p>
            <a:pPr lvl="1"/>
            <a:r>
              <a:rPr lang="en-US" sz="1600" b="1" dirty="0">
                <a:solidFill>
                  <a:schemeClr val="accent1">
                    <a:lumMod val="75000"/>
                  </a:schemeClr>
                </a:solidFill>
                <a:latin typeface="Arial" panose="020B0604020202020204" pitchFamily="34" charset="0"/>
                <a:cs typeface="Arial" panose="020B0604020202020204" pitchFamily="34" charset="0"/>
              </a:rPr>
              <a:t>Dignifying of each Rotarians occupation as an opportunity to serve society</a:t>
            </a:r>
          </a:p>
          <a:p>
            <a:pPr lvl="1"/>
            <a:endParaRPr lang="en-US" sz="1600" b="1" dirty="0">
              <a:solidFill>
                <a:schemeClr val="accent1">
                  <a:lumMod val="75000"/>
                </a:schemeClr>
              </a:solidFill>
              <a:latin typeface="Arial" panose="020B0604020202020204" pitchFamily="34" charset="0"/>
              <a:cs typeface="Arial" panose="020B0604020202020204" pitchFamily="34" charset="0"/>
            </a:endParaRPr>
          </a:p>
          <a:p>
            <a:r>
              <a:rPr lang="en-US" sz="2000" b="1" dirty="0">
                <a:solidFill>
                  <a:schemeClr val="accent1">
                    <a:lumMod val="75000"/>
                  </a:schemeClr>
                </a:solidFill>
                <a:latin typeface="Arial" panose="020B0604020202020204" pitchFamily="34" charset="0"/>
                <a:cs typeface="Arial" panose="020B0604020202020204" pitchFamily="34" charset="0"/>
              </a:rPr>
              <a:t>Opportunities/Action Plan</a:t>
            </a:r>
          </a:p>
          <a:p>
            <a:pPr lvl="1"/>
            <a:r>
              <a:rPr lang="en-US" sz="1600" b="1" dirty="0">
                <a:solidFill>
                  <a:schemeClr val="accent1">
                    <a:lumMod val="75000"/>
                  </a:schemeClr>
                </a:solidFill>
                <a:latin typeface="Arial" panose="020B0604020202020204" pitchFamily="34" charset="0"/>
                <a:cs typeface="Arial" panose="020B0604020202020204" pitchFamily="34" charset="0"/>
              </a:rPr>
              <a:t>Talk about your vocation in your club, and take time to learn about fellow members vocations – Prepare a “book” describing each members profession, and make available for all members</a:t>
            </a:r>
          </a:p>
          <a:p>
            <a:pPr lvl="1"/>
            <a:r>
              <a:rPr lang="en-US" sz="1600" b="1" dirty="0">
                <a:solidFill>
                  <a:schemeClr val="accent1">
                    <a:lumMod val="75000"/>
                  </a:schemeClr>
                </a:solidFill>
                <a:latin typeface="Arial" panose="020B0604020202020204" pitchFamily="34" charset="0"/>
                <a:cs typeface="Arial" panose="020B0604020202020204" pitchFamily="34" charset="0"/>
              </a:rPr>
              <a:t>Use your professional skills to serve your community – </a:t>
            </a:r>
          </a:p>
          <a:p>
            <a:pPr marL="457200" lvl="1" indent="0">
              <a:buNone/>
            </a:pPr>
            <a:r>
              <a:rPr lang="en-US" sz="1600" b="1" dirty="0">
                <a:solidFill>
                  <a:schemeClr val="accent1">
                    <a:lumMod val="75000"/>
                  </a:schemeClr>
                </a:solidFill>
                <a:latin typeface="Arial" panose="020B0604020202020204" pitchFamily="34" charset="0"/>
                <a:cs typeface="Arial" panose="020B0604020202020204" pitchFamily="34" charset="0"/>
              </a:rPr>
              <a:t>    Support Rotary District initiative “Rotary Means Business”</a:t>
            </a:r>
          </a:p>
          <a:p>
            <a:pPr lvl="1"/>
            <a:r>
              <a:rPr lang="en-US" sz="1600" b="1" dirty="0">
                <a:solidFill>
                  <a:schemeClr val="accent1">
                    <a:lumMod val="75000"/>
                  </a:schemeClr>
                </a:solidFill>
                <a:latin typeface="Arial" panose="020B0604020202020204" pitchFamily="34" charset="0"/>
                <a:cs typeface="Arial" panose="020B0604020202020204" pitchFamily="34" charset="0"/>
              </a:rPr>
              <a:t>Practice your profession with integrity – 4 way test</a:t>
            </a:r>
          </a:p>
          <a:p>
            <a:pPr lvl="1"/>
            <a:r>
              <a:rPr lang="en-US" sz="1600" b="1" dirty="0">
                <a:solidFill>
                  <a:schemeClr val="accent1">
                    <a:lumMod val="75000"/>
                  </a:schemeClr>
                </a:solidFill>
                <a:latin typeface="Arial" panose="020B0604020202020204" pitchFamily="34" charset="0"/>
                <a:cs typeface="Arial" panose="020B0604020202020204" pitchFamily="34" charset="0"/>
              </a:rPr>
              <a:t>Help a young person achieve his/her career aspirations – Support Youth Services with presentations to Interact Clubs with questions and answers about vocations</a:t>
            </a:r>
          </a:p>
          <a:p>
            <a:pPr lvl="1"/>
            <a:r>
              <a:rPr lang="en-US" sz="1600" b="1" dirty="0">
                <a:solidFill>
                  <a:schemeClr val="accent1">
                    <a:lumMod val="75000"/>
                  </a:schemeClr>
                </a:solidFill>
                <a:latin typeface="Arial" panose="020B0604020202020204" pitchFamily="34" charset="0"/>
                <a:cs typeface="Arial" panose="020B0604020202020204" pitchFamily="34" charset="0"/>
              </a:rPr>
              <a:t>Guide and encourage others in their professional development – Develop a mentoring program pairing a Rotary member with an Interact member who has similar vocational interests.</a:t>
            </a:r>
          </a:p>
          <a:p>
            <a:pPr lvl="1"/>
            <a:endParaRPr lang="en-US" sz="1600"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3699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A56F8-46EC-0B46-931E-81E967DE77A0}"/>
              </a:ext>
            </a:extLst>
          </p:cNvPr>
          <p:cNvSpPr>
            <a:spLocks noGrp="1"/>
          </p:cNvSpPr>
          <p:nvPr>
            <p:ph type="title"/>
          </p:nvPr>
        </p:nvSpPr>
        <p:spPr>
          <a:xfrm>
            <a:off x="838200" y="365126"/>
            <a:ext cx="10515600" cy="887478"/>
          </a:xfrm>
        </p:spPr>
        <p:txBody>
          <a:bodyPr>
            <a:normAutofit/>
          </a:bodyPr>
          <a:lstStyle/>
          <a:p>
            <a:pPr algn="ctr"/>
            <a:r>
              <a:rPr lang="en-US" sz="2900" b="1" dirty="0">
                <a:solidFill>
                  <a:schemeClr val="accent1">
                    <a:lumMod val="75000"/>
                  </a:schemeClr>
                </a:solidFill>
                <a:latin typeface="Arial" panose="020B0604020202020204" pitchFamily="34" charset="0"/>
                <a:cs typeface="Arial" panose="020B0604020202020204" pitchFamily="34" charset="0"/>
              </a:rPr>
              <a:t>PRESIDENT-ELECT PLANS</a:t>
            </a:r>
            <a:br>
              <a:rPr lang="en-US" sz="2900" b="1" dirty="0">
                <a:solidFill>
                  <a:schemeClr val="accent1">
                    <a:lumMod val="75000"/>
                  </a:schemeClr>
                </a:solidFill>
                <a:latin typeface="Arial" panose="020B0604020202020204" pitchFamily="34" charset="0"/>
                <a:cs typeface="Arial" panose="020B0604020202020204" pitchFamily="34" charset="0"/>
              </a:rPr>
            </a:br>
            <a:r>
              <a:rPr lang="en-US" sz="2400" b="1" dirty="0">
                <a:solidFill>
                  <a:schemeClr val="accent1">
                    <a:lumMod val="75000"/>
                  </a:schemeClr>
                </a:solidFill>
                <a:latin typeface="Arial" panose="020B0604020202020204" pitchFamily="34" charset="0"/>
                <a:cs typeface="Arial" panose="020B0604020202020204" pitchFamily="34" charset="0"/>
              </a:rPr>
              <a:t>GEORGE POELKER</a:t>
            </a:r>
          </a:p>
        </p:txBody>
      </p:sp>
      <p:sp>
        <p:nvSpPr>
          <p:cNvPr id="3" name="Content Placeholder 2">
            <a:extLst>
              <a:ext uri="{FF2B5EF4-FFF2-40B4-BE49-F238E27FC236}">
                <a16:creationId xmlns:a16="http://schemas.microsoft.com/office/drawing/2014/main" id="{8EB2FC1E-DAF5-FD42-9498-55615DE4EA25}"/>
              </a:ext>
            </a:extLst>
          </p:cNvPr>
          <p:cNvSpPr>
            <a:spLocks noGrp="1"/>
          </p:cNvSpPr>
          <p:nvPr>
            <p:ph idx="1"/>
          </p:nvPr>
        </p:nvSpPr>
        <p:spPr>
          <a:xfrm>
            <a:off x="838200" y="1310872"/>
            <a:ext cx="10920984" cy="4932472"/>
          </a:xfrm>
        </p:spPr>
        <p:txBody>
          <a:bodyPr>
            <a:noAutofit/>
          </a:bodyPr>
          <a:lstStyle/>
          <a:p>
            <a:r>
              <a:rPr lang="en-US" sz="2400" b="1" dirty="0">
                <a:solidFill>
                  <a:schemeClr val="accent1">
                    <a:lumMod val="75000"/>
                  </a:schemeClr>
                </a:solidFill>
                <a:latin typeface="Arial" panose="020B0604020202020204" pitchFamily="34" charset="0"/>
                <a:cs typeface="Arial" panose="020B0604020202020204" pitchFamily="34" charset="0"/>
              </a:rPr>
              <a:t>Community Leader Outreach</a:t>
            </a:r>
          </a:p>
          <a:p>
            <a:pPr lvl="1">
              <a:buFontTx/>
              <a:buChar char="-"/>
            </a:pPr>
            <a:r>
              <a:rPr lang="en-US" sz="2000" b="1" dirty="0">
                <a:solidFill>
                  <a:schemeClr val="accent1">
                    <a:lumMod val="75000"/>
                  </a:schemeClr>
                </a:solidFill>
                <a:latin typeface="Arial" panose="020B0604020202020204" pitchFamily="34" charset="0"/>
                <a:cs typeface="Arial" panose="020B0604020202020204" pitchFamily="34" charset="0"/>
              </a:rPr>
              <a:t>Invite community leaders to speak, join and/or partner.</a:t>
            </a:r>
          </a:p>
          <a:p>
            <a:pPr lvl="1">
              <a:buFontTx/>
              <a:buChar char="-"/>
            </a:pPr>
            <a:r>
              <a:rPr lang="en-US" sz="2000" b="1" dirty="0">
                <a:solidFill>
                  <a:schemeClr val="accent1">
                    <a:lumMod val="75000"/>
                  </a:schemeClr>
                </a:solidFill>
                <a:latin typeface="Arial" panose="020B0604020202020204" pitchFamily="34" charset="0"/>
                <a:cs typeface="Arial" panose="020B0604020202020204" pitchFamily="34" charset="0"/>
              </a:rPr>
              <a:t>Strive for at least 1 community leader speaker per quarter.</a:t>
            </a:r>
          </a:p>
          <a:p>
            <a:endParaRPr lang="en-US" sz="800" b="1" dirty="0">
              <a:solidFill>
                <a:schemeClr val="accent1">
                  <a:lumMod val="75000"/>
                </a:schemeClr>
              </a:solidFill>
              <a:latin typeface="Arial" panose="020B0604020202020204" pitchFamily="34" charset="0"/>
              <a:cs typeface="Arial" panose="020B0604020202020204" pitchFamily="34" charset="0"/>
            </a:endParaRPr>
          </a:p>
          <a:p>
            <a:r>
              <a:rPr lang="en-US" sz="2400" b="1" dirty="0">
                <a:solidFill>
                  <a:schemeClr val="accent1">
                    <a:lumMod val="75000"/>
                  </a:schemeClr>
                </a:solidFill>
                <a:latin typeface="Arial" panose="020B0604020202020204" pitchFamily="34" charset="0"/>
                <a:cs typeface="Arial" panose="020B0604020202020204" pitchFamily="34" charset="0"/>
              </a:rPr>
              <a:t>Guidance for Events</a:t>
            </a:r>
          </a:p>
          <a:p>
            <a:pPr lvl="1">
              <a:buFontTx/>
              <a:buChar char="-"/>
            </a:pPr>
            <a:r>
              <a:rPr lang="en-US" sz="2000" b="1" dirty="0">
                <a:solidFill>
                  <a:schemeClr val="accent1">
                    <a:lumMod val="75000"/>
                  </a:schemeClr>
                </a:solidFill>
                <a:latin typeface="Arial" panose="020B0604020202020204" pitchFamily="34" charset="0"/>
                <a:cs typeface="Arial" panose="020B0604020202020204" pitchFamily="34" charset="0"/>
              </a:rPr>
              <a:t>Learn from successful past events.</a:t>
            </a:r>
          </a:p>
          <a:p>
            <a:pPr lvl="1">
              <a:buFontTx/>
              <a:buChar char="-"/>
            </a:pPr>
            <a:r>
              <a:rPr lang="en-US" sz="2000" b="1" dirty="0">
                <a:solidFill>
                  <a:schemeClr val="accent1">
                    <a:lumMod val="75000"/>
                  </a:schemeClr>
                </a:solidFill>
                <a:latin typeface="Arial" panose="020B0604020202020204" pitchFamily="34" charset="0"/>
                <a:cs typeface="Arial" panose="020B0604020202020204" pitchFamily="34" charset="0"/>
              </a:rPr>
              <a:t>Develop generic guidance for future events.</a:t>
            </a:r>
          </a:p>
          <a:p>
            <a:endParaRPr lang="en-US" sz="800" b="1" dirty="0">
              <a:solidFill>
                <a:schemeClr val="accent1">
                  <a:lumMod val="75000"/>
                </a:schemeClr>
              </a:solidFill>
              <a:latin typeface="Arial" panose="020B0604020202020204" pitchFamily="34" charset="0"/>
              <a:cs typeface="Arial" panose="020B0604020202020204" pitchFamily="34" charset="0"/>
            </a:endParaRPr>
          </a:p>
          <a:p>
            <a:r>
              <a:rPr lang="en-US" sz="2400" b="1" dirty="0">
                <a:solidFill>
                  <a:schemeClr val="accent1">
                    <a:lumMod val="75000"/>
                  </a:schemeClr>
                </a:solidFill>
                <a:latin typeface="Arial" panose="020B0604020202020204" pitchFamily="34" charset="0"/>
                <a:cs typeface="Arial" panose="020B0604020202020204" pitchFamily="34" charset="0"/>
              </a:rPr>
              <a:t>Celebration</a:t>
            </a:r>
          </a:p>
          <a:p>
            <a:pPr lvl="1">
              <a:buFontTx/>
              <a:buChar char="-"/>
            </a:pPr>
            <a:r>
              <a:rPr lang="en-US" sz="2000" b="1" dirty="0">
                <a:solidFill>
                  <a:schemeClr val="accent1">
                    <a:lumMod val="75000"/>
                  </a:schemeClr>
                </a:solidFill>
                <a:latin typeface="Arial" panose="020B0604020202020204" pitchFamily="34" charset="0"/>
                <a:cs typeface="Arial" panose="020B0604020202020204" pitchFamily="34" charset="0"/>
              </a:rPr>
              <a:t>Recognize one member for contribution / participation during each meeting.</a:t>
            </a:r>
          </a:p>
          <a:p>
            <a:pPr lvl="1">
              <a:buFontTx/>
              <a:buChar char="-"/>
            </a:pPr>
            <a:r>
              <a:rPr lang="en-US" sz="2000" b="1" dirty="0">
                <a:solidFill>
                  <a:schemeClr val="accent1">
                    <a:lumMod val="75000"/>
                  </a:schemeClr>
                </a:solidFill>
                <a:latin typeface="Arial" panose="020B0604020202020204" pitchFamily="34" charset="0"/>
                <a:cs typeface="Arial" panose="020B0604020202020204" pitchFamily="34" charset="0"/>
              </a:rPr>
              <a:t>Recognize community leaders</a:t>
            </a:r>
          </a:p>
          <a:p>
            <a:endParaRPr lang="en-US" sz="800" b="1" dirty="0">
              <a:solidFill>
                <a:schemeClr val="accent1">
                  <a:lumMod val="75000"/>
                </a:schemeClr>
              </a:solidFill>
              <a:latin typeface="Arial" panose="020B0604020202020204" pitchFamily="34" charset="0"/>
              <a:cs typeface="Arial" panose="020B0604020202020204" pitchFamily="34" charset="0"/>
            </a:endParaRPr>
          </a:p>
          <a:p>
            <a:r>
              <a:rPr lang="en-US" sz="2400" b="1" dirty="0">
                <a:solidFill>
                  <a:schemeClr val="accent1">
                    <a:lumMod val="75000"/>
                  </a:schemeClr>
                </a:solidFill>
                <a:latin typeface="Arial" panose="020B0604020202020204" pitchFamily="34" charset="0"/>
                <a:cs typeface="Arial" panose="020B0604020202020204" pitchFamily="34" charset="0"/>
              </a:rPr>
              <a:t>Invite members of neighbor clubs to be guest speakers at our meetings.</a:t>
            </a:r>
          </a:p>
          <a:p>
            <a:endParaRPr lang="en-US" sz="1800"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7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A56F8-46EC-0B46-931E-81E967DE77A0}"/>
              </a:ext>
            </a:extLst>
          </p:cNvPr>
          <p:cNvSpPr>
            <a:spLocks noGrp="1"/>
          </p:cNvSpPr>
          <p:nvPr>
            <p:ph type="title"/>
          </p:nvPr>
        </p:nvSpPr>
        <p:spPr>
          <a:xfrm>
            <a:off x="838200" y="365126"/>
            <a:ext cx="10515600" cy="887478"/>
          </a:xfrm>
        </p:spPr>
        <p:txBody>
          <a:bodyPr>
            <a:normAutofit/>
          </a:bodyPr>
          <a:lstStyle/>
          <a:p>
            <a:pPr algn="ctr"/>
            <a:r>
              <a:rPr lang="en-US" sz="2900" b="1" dirty="0">
                <a:solidFill>
                  <a:schemeClr val="accent1">
                    <a:lumMod val="75000"/>
                  </a:schemeClr>
                </a:solidFill>
                <a:latin typeface="Arial" panose="020B0604020202020204" pitchFamily="34" charset="0"/>
                <a:cs typeface="Arial" panose="020B0604020202020204" pitchFamily="34" charset="0"/>
              </a:rPr>
              <a:t>SPEAKER / PRESENTATION FOCUS AREAS</a:t>
            </a:r>
            <a:br>
              <a:rPr lang="en-US" sz="2900" b="1" dirty="0">
                <a:solidFill>
                  <a:schemeClr val="accent1">
                    <a:lumMod val="75000"/>
                  </a:schemeClr>
                </a:solidFill>
                <a:latin typeface="Arial" panose="020B0604020202020204" pitchFamily="34" charset="0"/>
                <a:cs typeface="Arial" panose="020B0604020202020204" pitchFamily="34" charset="0"/>
              </a:rPr>
            </a:br>
            <a:r>
              <a:rPr lang="en-US" sz="2400" b="1" dirty="0">
                <a:solidFill>
                  <a:schemeClr val="accent1">
                    <a:lumMod val="75000"/>
                  </a:schemeClr>
                </a:solidFill>
                <a:latin typeface="Arial" panose="020B0604020202020204" pitchFamily="34" charset="0"/>
                <a:cs typeface="Arial" panose="020B0604020202020204" pitchFamily="34" charset="0"/>
              </a:rPr>
              <a:t>TOM JOHNSON</a:t>
            </a:r>
          </a:p>
        </p:txBody>
      </p:sp>
      <p:sp>
        <p:nvSpPr>
          <p:cNvPr id="3" name="Content Placeholder 2">
            <a:extLst>
              <a:ext uri="{FF2B5EF4-FFF2-40B4-BE49-F238E27FC236}">
                <a16:creationId xmlns:a16="http://schemas.microsoft.com/office/drawing/2014/main" id="{8EB2FC1E-DAF5-FD42-9498-55615DE4EA25}"/>
              </a:ext>
            </a:extLst>
          </p:cNvPr>
          <p:cNvSpPr>
            <a:spLocks noGrp="1"/>
          </p:cNvSpPr>
          <p:nvPr>
            <p:ph idx="1"/>
          </p:nvPr>
        </p:nvSpPr>
        <p:spPr>
          <a:xfrm>
            <a:off x="838200" y="1310872"/>
            <a:ext cx="10920984" cy="4932472"/>
          </a:xfrm>
        </p:spPr>
        <p:txBody>
          <a:bodyPr>
            <a:noAutofit/>
          </a:bodyPr>
          <a:lstStyle/>
          <a:p>
            <a:r>
              <a:rPr lang="en-US" sz="1800" b="1" dirty="0">
                <a:solidFill>
                  <a:schemeClr val="accent1">
                    <a:lumMod val="75000"/>
                  </a:schemeClr>
                </a:solidFill>
                <a:latin typeface="Arial" panose="020B0604020202020204" pitchFamily="34" charset="0"/>
                <a:cs typeface="Arial" panose="020B0604020202020204" pitchFamily="34" charset="0"/>
              </a:rPr>
              <a:t>JULY		 	A NEW YEAR: CLUB GOALS AND OBJECTIVES</a:t>
            </a:r>
          </a:p>
          <a:p>
            <a:r>
              <a:rPr lang="en-US" sz="1800" b="1" dirty="0">
                <a:solidFill>
                  <a:schemeClr val="accent1">
                    <a:lumMod val="75000"/>
                  </a:schemeClr>
                </a:solidFill>
                <a:latin typeface="Arial" panose="020B0604020202020204" pitchFamily="34" charset="0"/>
                <a:cs typeface="Arial" panose="020B0604020202020204" pitchFamily="34" charset="0"/>
              </a:rPr>
              <a:t>AUGUST	 	MEMBERSHIP, BENEFITS OF JOINING ROTARY</a:t>
            </a:r>
          </a:p>
          <a:p>
            <a:r>
              <a:rPr lang="en-US" sz="1800" b="1" dirty="0">
                <a:solidFill>
                  <a:schemeClr val="accent1">
                    <a:lumMod val="75000"/>
                  </a:schemeClr>
                </a:solidFill>
                <a:latin typeface="Arial" panose="020B0604020202020204" pitchFamily="34" charset="0"/>
                <a:cs typeface="Arial" panose="020B0604020202020204" pitchFamily="34" charset="0"/>
              </a:rPr>
              <a:t>SEPTEMBER		LITERACY</a:t>
            </a:r>
          </a:p>
          <a:p>
            <a:r>
              <a:rPr lang="en-US" sz="1800" b="1" dirty="0">
                <a:solidFill>
                  <a:schemeClr val="accent1">
                    <a:lumMod val="75000"/>
                  </a:schemeClr>
                </a:solidFill>
                <a:latin typeface="Arial" panose="020B0604020202020204" pitchFamily="34" charset="0"/>
                <a:cs typeface="Arial" panose="020B0604020202020204" pitchFamily="34" charset="0"/>
              </a:rPr>
              <a:t>OCTOBER		ECONOMIC DEVELOPMENT</a:t>
            </a:r>
          </a:p>
          <a:p>
            <a:r>
              <a:rPr lang="en-US" sz="1800" b="1" dirty="0">
                <a:solidFill>
                  <a:schemeClr val="accent1">
                    <a:lumMod val="75000"/>
                  </a:schemeClr>
                </a:solidFill>
                <a:latin typeface="Arial" panose="020B0604020202020204" pitchFamily="34" charset="0"/>
                <a:cs typeface="Arial" panose="020B0604020202020204" pitchFamily="34" charset="0"/>
              </a:rPr>
              <a:t>NOVEMBER		ROTARY FOUNDATION</a:t>
            </a:r>
          </a:p>
          <a:p>
            <a:r>
              <a:rPr lang="en-US" sz="1800" b="1" dirty="0">
                <a:solidFill>
                  <a:schemeClr val="accent1">
                    <a:lumMod val="75000"/>
                  </a:schemeClr>
                </a:solidFill>
                <a:latin typeface="Arial" panose="020B0604020202020204" pitchFamily="34" charset="0"/>
                <a:cs typeface="Arial" panose="020B0604020202020204" pitchFamily="34" charset="0"/>
              </a:rPr>
              <a:t>DECEMBER		DISEASE PREVENTION AND TREATMENT</a:t>
            </a:r>
          </a:p>
          <a:p>
            <a:r>
              <a:rPr lang="en-US" sz="1800" b="1" dirty="0">
                <a:solidFill>
                  <a:schemeClr val="accent1">
                    <a:lumMod val="75000"/>
                  </a:schemeClr>
                </a:solidFill>
                <a:latin typeface="Arial" panose="020B0604020202020204" pitchFamily="34" charset="0"/>
                <a:cs typeface="Arial" panose="020B0604020202020204" pitchFamily="34" charset="0"/>
              </a:rPr>
              <a:t>JANUARY		VOCATIONAL SERVICE, 4-WAY TEST, CAREER GUIDANCE</a:t>
            </a:r>
          </a:p>
          <a:p>
            <a:r>
              <a:rPr lang="en-US" sz="1800" b="1" dirty="0">
                <a:solidFill>
                  <a:schemeClr val="accent1">
                    <a:lumMod val="75000"/>
                  </a:schemeClr>
                </a:solidFill>
                <a:latin typeface="Arial" panose="020B0604020202020204" pitchFamily="34" charset="0"/>
                <a:cs typeface="Arial" panose="020B0604020202020204" pitchFamily="34" charset="0"/>
              </a:rPr>
              <a:t>FEBRUARY		WORLD UNDERSTANDING, ECONOMICS, PEACE</a:t>
            </a:r>
          </a:p>
          <a:p>
            <a:r>
              <a:rPr lang="en-US" sz="1800" b="1" dirty="0">
                <a:solidFill>
                  <a:schemeClr val="accent1">
                    <a:lumMod val="75000"/>
                  </a:schemeClr>
                </a:solidFill>
                <a:latin typeface="Arial" panose="020B0604020202020204" pitchFamily="34" charset="0"/>
                <a:cs typeface="Arial" panose="020B0604020202020204" pitchFamily="34" charset="0"/>
              </a:rPr>
              <a:t>MARCH		WATER AND SANITATION</a:t>
            </a:r>
          </a:p>
          <a:p>
            <a:r>
              <a:rPr lang="en-US" sz="1800" b="1" dirty="0">
                <a:solidFill>
                  <a:schemeClr val="accent1">
                    <a:lumMod val="75000"/>
                  </a:schemeClr>
                </a:solidFill>
                <a:latin typeface="Arial" panose="020B0604020202020204" pitchFamily="34" charset="0"/>
                <a:cs typeface="Arial" panose="020B0604020202020204" pitchFamily="34" charset="0"/>
              </a:rPr>
              <a:t>APRIL		MATERNAL AND CHILD HEALTH</a:t>
            </a:r>
          </a:p>
          <a:p>
            <a:r>
              <a:rPr lang="en-US" sz="1800" b="1" dirty="0">
                <a:solidFill>
                  <a:schemeClr val="accent1">
                    <a:lumMod val="75000"/>
                  </a:schemeClr>
                </a:solidFill>
                <a:latin typeface="Arial" panose="020B0604020202020204" pitchFamily="34" charset="0"/>
                <a:cs typeface="Arial" panose="020B0604020202020204" pitchFamily="34" charset="0"/>
              </a:rPr>
              <a:t>MAY			NEW GENERATION / YOUTH SERVICES</a:t>
            </a:r>
          </a:p>
          <a:p>
            <a:r>
              <a:rPr lang="en-US" sz="1800" b="1" dirty="0">
                <a:solidFill>
                  <a:schemeClr val="accent1">
                    <a:lumMod val="75000"/>
                  </a:schemeClr>
                </a:solidFill>
                <a:latin typeface="Arial" panose="020B0604020202020204" pitchFamily="34" charset="0"/>
                <a:cs typeface="Arial" panose="020B0604020202020204" pitchFamily="34" charset="0"/>
              </a:rPr>
              <a:t>JUNE			ROTARY FELLOWSHIP</a:t>
            </a:r>
          </a:p>
        </p:txBody>
      </p:sp>
    </p:spTree>
    <p:extLst>
      <p:ext uri="{BB962C8B-B14F-4D97-AF65-F5344CB8AC3E}">
        <p14:creationId xmlns:p14="http://schemas.microsoft.com/office/powerpoint/2010/main" val="1360209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A56F8-46EC-0B46-931E-81E967DE77A0}"/>
              </a:ext>
            </a:extLst>
          </p:cNvPr>
          <p:cNvSpPr>
            <a:spLocks noGrp="1"/>
          </p:cNvSpPr>
          <p:nvPr>
            <p:ph type="title"/>
          </p:nvPr>
        </p:nvSpPr>
        <p:spPr>
          <a:xfrm>
            <a:off x="838200" y="365126"/>
            <a:ext cx="10515600" cy="887478"/>
          </a:xfrm>
        </p:spPr>
        <p:txBody>
          <a:bodyPr>
            <a:normAutofit/>
          </a:bodyPr>
          <a:lstStyle/>
          <a:p>
            <a:pPr algn="ctr"/>
            <a:r>
              <a:rPr lang="en-US" sz="2900" b="1" dirty="0">
                <a:solidFill>
                  <a:schemeClr val="accent1">
                    <a:lumMod val="75000"/>
                  </a:schemeClr>
                </a:solidFill>
                <a:latin typeface="Arial" panose="020B0604020202020204" pitchFamily="34" charset="0"/>
                <a:cs typeface="Arial" panose="020B0604020202020204" pitchFamily="34" charset="0"/>
              </a:rPr>
              <a:t>SPEAKERS AND MEETING SCHEDULE FOR JULY</a:t>
            </a:r>
            <a:br>
              <a:rPr lang="en-US" sz="2900" b="1" dirty="0">
                <a:solidFill>
                  <a:schemeClr val="accent1">
                    <a:lumMod val="75000"/>
                  </a:schemeClr>
                </a:solidFill>
                <a:latin typeface="Arial" panose="020B0604020202020204" pitchFamily="34" charset="0"/>
                <a:cs typeface="Arial" panose="020B0604020202020204" pitchFamily="34" charset="0"/>
              </a:rPr>
            </a:br>
            <a:r>
              <a:rPr lang="en-US" sz="2400" b="1" dirty="0">
                <a:solidFill>
                  <a:schemeClr val="accent1">
                    <a:lumMod val="75000"/>
                  </a:schemeClr>
                </a:solidFill>
                <a:latin typeface="Arial" panose="020B0604020202020204" pitchFamily="34" charset="0"/>
                <a:cs typeface="Arial" panose="020B0604020202020204" pitchFamily="34" charset="0"/>
              </a:rPr>
              <a:t>TOM JOHNSON</a:t>
            </a:r>
          </a:p>
        </p:txBody>
      </p:sp>
      <p:sp>
        <p:nvSpPr>
          <p:cNvPr id="3" name="Content Placeholder 2">
            <a:extLst>
              <a:ext uri="{FF2B5EF4-FFF2-40B4-BE49-F238E27FC236}">
                <a16:creationId xmlns:a16="http://schemas.microsoft.com/office/drawing/2014/main" id="{8EB2FC1E-DAF5-FD42-9498-55615DE4EA25}"/>
              </a:ext>
            </a:extLst>
          </p:cNvPr>
          <p:cNvSpPr>
            <a:spLocks noGrp="1"/>
          </p:cNvSpPr>
          <p:nvPr>
            <p:ph idx="1"/>
          </p:nvPr>
        </p:nvSpPr>
        <p:spPr>
          <a:xfrm>
            <a:off x="838200" y="1835128"/>
            <a:ext cx="11049000" cy="4541288"/>
          </a:xfrm>
        </p:spPr>
        <p:txBody>
          <a:bodyPr>
            <a:noAutofit/>
          </a:bodyPr>
          <a:lstStyle/>
          <a:p>
            <a:pPr marL="0" indent="0">
              <a:buNone/>
            </a:pPr>
            <a:r>
              <a:rPr lang="pt-BR" sz="2400" b="1" dirty="0">
                <a:solidFill>
                  <a:schemeClr val="accent1">
                    <a:lumMod val="75000"/>
                  </a:schemeClr>
                </a:solidFill>
                <a:latin typeface="Arial" panose="020B0604020202020204" pitchFamily="34" charset="0"/>
                <a:cs typeface="Arial" panose="020B0604020202020204" pitchFamily="34" charset="0"/>
              </a:rPr>
              <a:t>July 6	       Club Assembly	Frank Krens, </a:t>
            </a:r>
            <a:r>
              <a:rPr lang="pt-BR" sz="2400" b="1" dirty="0" err="1">
                <a:solidFill>
                  <a:schemeClr val="accent1">
                    <a:lumMod val="75000"/>
                  </a:schemeClr>
                </a:solidFill>
                <a:latin typeface="Arial" panose="020B0604020202020204" pitchFamily="34" charset="0"/>
                <a:cs typeface="Arial" panose="020B0604020202020204" pitchFamily="34" charset="0"/>
              </a:rPr>
              <a:t>President</a:t>
            </a:r>
            <a:r>
              <a:rPr lang="pt-BR" sz="2400" b="1" dirty="0">
                <a:solidFill>
                  <a:schemeClr val="accent1">
                    <a:lumMod val="75000"/>
                  </a:schemeClr>
                </a:solidFill>
                <a:latin typeface="Arial" panose="020B0604020202020204" pitchFamily="34" charset="0"/>
                <a:cs typeface="Arial" panose="020B0604020202020204" pitchFamily="34" charset="0"/>
              </a:rPr>
              <a:t>   </a:t>
            </a:r>
            <a:r>
              <a:rPr lang="pt-BR" sz="2400" b="1" dirty="0" err="1">
                <a:solidFill>
                  <a:schemeClr val="accent1">
                    <a:lumMod val="75000"/>
                  </a:schemeClr>
                </a:solidFill>
                <a:latin typeface="Arial" panose="020B0604020202020204" pitchFamily="34" charset="0"/>
                <a:cs typeface="Arial" panose="020B0604020202020204" pitchFamily="34" charset="0"/>
              </a:rPr>
              <a:t>Hybrid</a:t>
            </a:r>
            <a:r>
              <a:rPr lang="pt-BR" sz="2400" b="1" dirty="0">
                <a:solidFill>
                  <a:schemeClr val="accent1">
                    <a:lumMod val="75000"/>
                  </a:schemeClr>
                </a:solidFill>
                <a:latin typeface="Arial" panose="020B0604020202020204" pitchFamily="34" charset="0"/>
                <a:cs typeface="Arial" panose="020B0604020202020204" pitchFamily="34" charset="0"/>
              </a:rPr>
              <a:t>, Town Hall</a:t>
            </a:r>
          </a:p>
          <a:p>
            <a:endParaRPr lang="en-US" sz="2400" b="1" dirty="0">
              <a:solidFill>
                <a:schemeClr val="accent1">
                  <a:lumMod val="75000"/>
                </a:schemeClr>
              </a:solidFill>
              <a:latin typeface="Arial" panose="020B0604020202020204" pitchFamily="34" charset="0"/>
              <a:cs typeface="Arial" panose="020B0604020202020204" pitchFamily="34" charset="0"/>
            </a:endParaRPr>
          </a:p>
          <a:p>
            <a:pPr marL="0" indent="0">
              <a:buNone/>
            </a:pPr>
            <a:r>
              <a:rPr lang="pt-BR" sz="2400" b="1" dirty="0">
                <a:solidFill>
                  <a:schemeClr val="accent1">
                    <a:lumMod val="75000"/>
                  </a:schemeClr>
                </a:solidFill>
                <a:latin typeface="Arial" panose="020B0604020202020204" pitchFamily="34" charset="0"/>
                <a:cs typeface="Arial" panose="020B0604020202020204" pitchFamily="34" charset="0"/>
              </a:rPr>
              <a:t>July 13      </a:t>
            </a:r>
            <a:r>
              <a:rPr lang="pt-BR" sz="2400" b="1" dirty="0" err="1">
                <a:solidFill>
                  <a:schemeClr val="accent1">
                    <a:lumMod val="75000"/>
                  </a:schemeClr>
                </a:solidFill>
                <a:latin typeface="Arial" panose="020B0604020202020204" pitchFamily="34" charset="0"/>
                <a:cs typeface="Arial" panose="020B0604020202020204" pitchFamily="34" charset="0"/>
              </a:rPr>
              <a:t>Neuroscience</a:t>
            </a:r>
            <a:r>
              <a:rPr lang="pt-BR" sz="2400" b="1" dirty="0">
                <a:solidFill>
                  <a:schemeClr val="accent1">
                    <a:lumMod val="75000"/>
                  </a:schemeClr>
                </a:solidFill>
                <a:latin typeface="Arial" panose="020B0604020202020204" pitchFamily="34" charset="0"/>
                <a:cs typeface="Arial" panose="020B0604020202020204" pitchFamily="34" charset="0"/>
              </a:rPr>
              <a:t> 		Dr. Francisco Cidral	</a:t>
            </a:r>
            <a:r>
              <a:rPr lang="pt-BR" sz="2400" b="1" dirty="0" err="1">
                <a:solidFill>
                  <a:schemeClr val="accent1">
                    <a:lumMod val="75000"/>
                  </a:schemeClr>
                </a:solidFill>
                <a:latin typeface="Arial" panose="020B0604020202020204" pitchFamily="34" charset="0"/>
                <a:cs typeface="Arial" panose="020B0604020202020204" pitchFamily="34" charset="0"/>
              </a:rPr>
              <a:t>Hybrid</a:t>
            </a:r>
            <a:r>
              <a:rPr lang="pt-BR" sz="2400" b="1" dirty="0">
                <a:solidFill>
                  <a:schemeClr val="accent1">
                    <a:lumMod val="75000"/>
                  </a:schemeClr>
                </a:solidFill>
                <a:latin typeface="Arial" panose="020B0604020202020204" pitchFamily="34" charset="0"/>
                <a:cs typeface="Arial" panose="020B0604020202020204" pitchFamily="34" charset="0"/>
              </a:rPr>
              <a:t>, Town Hall</a:t>
            </a:r>
          </a:p>
          <a:p>
            <a:endParaRPr lang="pt-BR" sz="2400" b="1" dirty="0">
              <a:solidFill>
                <a:schemeClr val="accent1">
                  <a:lumMod val="75000"/>
                </a:schemeClr>
              </a:solidFill>
              <a:latin typeface="Arial" panose="020B0604020202020204" pitchFamily="34" charset="0"/>
              <a:cs typeface="Arial" panose="020B0604020202020204" pitchFamily="34" charset="0"/>
            </a:endParaRPr>
          </a:p>
          <a:p>
            <a:pPr marL="0" indent="0">
              <a:buNone/>
            </a:pPr>
            <a:r>
              <a:rPr lang="pt-BR" sz="2400" b="1" dirty="0">
                <a:solidFill>
                  <a:schemeClr val="accent6">
                    <a:lumMod val="75000"/>
                  </a:schemeClr>
                </a:solidFill>
                <a:latin typeface="Arial" panose="020B0604020202020204" pitchFamily="34" charset="0"/>
                <a:cs typeface="Arial" panose="020B0604020202020204" pitchFamily="34" charset="0"/>
              </a:rPr>
              <a:t>July 19      </a:t>
            </a:r>
            <a:r>
              <a:rPr lang="pt-BR" sz="2400" b="1" dirty="0" err="1">
                <a:solidFill>
                  <a:schemeClr val="accent6">
                    <a:lumMod val="75000"/>
                  </a:schemeClr>
                </a:solidFill>
                <a:latin typeface="Arial" panose="020B0604020202020204" pitchFamily="34" charset="0"/>
                <a:cs typeface="Arial" panose="020B0604020202020204" pitchFamily="34" charset="0"/>
              </a:rPr>
              <a:t>Board</a:t>
            </a:r>
            <a:r>
              <a:rPr lang="pt-BR" sz="2400" b="1" dirty="0">
                <a:solidFill>
                  <a:schemeClr val="accent6">
                    <a:lumMod val="75000"/>
                  </a:schemeClr>
                </a:solidFill>
                <a:latin typeface="Arial" panose="020B0604020202020204" pitchFamily="34" charset="0"/>
                <a:cs typeface="Arial" panose="020B0604020202020204" pitchFamily="34" charset="0"/>
              </a:rPr>
              <a:t> Meeting	</a:t>
            </a:r>
            <a:r>
              <a:rPr lang="pt-BR" sz="2400" b="1" dirty="0">
                <a:solidFill>
                  <a:schemeClr val="accent1">
                    <a:lumMod val="75000"/>
                  </a:schemeClr>
                </a:solidFill>
                <a:latin typeface="Arial" panose="020B0604020202020204" pitchFamily="34" charset="0"/>
                <a:cs typeface="Arial" panose="020B0604020202020204" pitchFamily="34" charset="0"/>
              </a:rPr>
              <a:t>	</a:t>
            </a:r>
          </a:p>
          <a:p>
            <a:pPr marL="0" indent="0">
              <a:buNone/>
            </a:pPr>
            <a:r>
              <a:rPr lang="pt-BR" sz="2400" b="1" dirty="0">
                <a:solidFill>
                  <a:schemeClr val="accent1">
                    <a:lumMod val="75000"/>
                  </a:schemeClr>
                </a:solidFill>
                <a:latin typeface="Arial" panose="020B0604020202020204" pitchFamily="34" charset="0"/>
                <a:cs typeface="Arial" panose="020B0604020202020204" pitchFamily="34" charset="0"/>
              </a:rPr>
              <a:t>	</a:t>
            </a:r>
          </a:p>
          <a:p>
            <a:pPr marL="0" indent="0">
              <a:buNone/>
            </a:pPr>
            <a:r>
              <a:rPr lang="en-US" sz="2400" b="1" dirty="0">
                <a:solidFill>
                  <a:schemeClr val="accent1">
                    <a:lumMod val="75000"/>
                  </a:schemeClr>
                </a:solidFill>
                <a:latin typeface="Arial" panose="020B0604020202020204" pitchFamily="34" charset="0"/>
                <a:cs typeface="Arial" panose="020B0604020202020204" pitchFamily="34" charset="0"/>
              </a:rPr>
              <a:t>July 20      District News	Barry Gainer, District Gov.	</a:t>
            </a:r>
            <a:r>
              <a:rPr lang="pt-BR" sz="2400" b="1" dirty="0" err="1">
                <a:solidFill>
                  <a:schemeClr val="accent1">
                    <a:lumMod val="75000"/>
                  </a:schemeClr>
                </a:solidFill>
                <a:latin typeface="Arial" panose="020B0604020202020204" pitchFamily="34" charset="0"/>
                <a:cs typeface="Arial" panose="020B0604020202020204" pitchFamily="34" charset="0"/>
              </a:rPr>
              <a:t>Hybrid</a:t>
            </a:r>
            <a:r>
              <a:rPr lang="pt-BR" sz="2400" b="1" dirty="0">
                <a:solidFill>
                  <a:schemeClr val="accent1">
                    <a:lumMod val="75000"/>
                  </a:schemeClr>
                </a:solidFill>
                <a:latin typeface="Arial" panose="020B0604020202020204" pitchFamily="34" charset="0"/>
                <a:cs typeface="Arial" panose="020B0604020202020204" pitchFamily="34" charset="0"/>
              </a:rPr>
              <a:t>, Town Hall</a:t>
            </a:r>
            <a:endParaRPr lang="en-US" sz="2400" b="1" dirty="0">
              <a:solidFill>
                <a:schemeClr val="accent1">
                  <a:lumMod val="75000"/>
                </a:schemeClr>
              </a:solidFill>
              <a:latin typeface="Arial" panose="020B0604020202020204" pitchFamily="34" charset="0"/>
              <a:cs typeface="Arial" panose="020B0604020202020204" pitchFamily="34" charset="0"/>
            </a:endParaRPr>
          </a:p>
          <a:p>
            <a:endParaRPr lang="en-US" sz="2400" b="1" dirty="0">
              <a:solidFill>
                <a:schemeClr val="accent1">
                  <a:lumMod val="75000"/>
                </a:schemeClr>
              </a:solidFill>
              <a:latin typeface="Arial" panose="020B0604020202020204" pitchFamily="34" charset="0"/>
              <a:cs typeface="Arial" panose="020B0604020202020204" pitchFamily="34" charset="0"/>
            </a:endParaRPr>
          </a:p>
          <a:p>
            <a:pPr marL="0" indent="0">
              <a:buNone/>
            </a:pPr>
            <a:r>
              <a:rPr lang="en-US" sz="2400" b="1" dirty="0">
                <a:solidFill>
                  <a:srgbClr val="FF0000"/>
                </a:solidFill>
                <a:latin typeface="Arial" panose="020B0604020202020204" pitchFamily="34" charset="0"/>
                <a:cs typeface="Arial" panose="020B0604020202020204" pitchFamily="34" charset="0"/>
              </a:rPr>
              <a:t>July 26      Monday night happy hour				Burntwood</a:t>
            </a:r>
            <a:r>
              <a:rPr lang="en-US" sz="2400" b="1" dirty="0">
                <a:solidFill>
                  <a:schemeClr val="accent1">
                    <a:lumMod val="75000"/>
                  </a:schemeClr>
                </a:solidFill>
                <a:latin typeface="Arial" panose="020B0604020202020204" pitchFamily="34" charset="0"/>
                <a:cs typeface="Arial" panose="020B0604020202020204" pitchFamily="34" charset="0"/>
              </a:rPr>
              <a:t>	</a:t>
            </a:r>
          </a:p>
          <a:p>
            <a:endParaRPr lang="en-US" sz="1800"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5907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F7B00-B251-D045-900E-7AD6B5CB07C4}"/>
              </a:ext>
            </a:extLst>
          </p:cNvPr>
          <p:cNvSpPr>
            <a:spLocks noGrp="1"/>
          </p:cNvSpPr>
          <p:nvPr>
            <p:ph type="title"/>
          </p:nvPr>
        </p:nvSpPr>
        <p:spPr>
          <a:xfrm>
            <a:off x="804748" y="2851847"/>
            <a:ext cx="10515600" cy="1325563"/>
          </a:xfrm>
        </p:spPr>
        <p:txBody>
          <a:bodyPr>
            <a:normAutofit/>
          </a:bodyPr>
          <a:lstStyle/>
          <a:p>
            <a:pPr algn="ctr"/>
            <a:r>
              <a:rPr lang="en-US" sz="4800" b="1" dirty="0">
                <a:solidFill>
                  <a:schemeClr val="accent1">
                    <a:lumMod val="75000"/>
                  </a:schemeClr>
                </a:solidFill>
                <a:latin typeface="Arial" panose="020B0604020202020204" pitchFamily="34" charset="0"/>
                <a:cs typeface="Arial" panose="020B0604020202020204" pitchFamily="34" charset="0"/>
              </a:rPr>
              <a:t>QUESTIONS / DISCUSSION</a:t>
            </a:r>
          </a:p>
        </p:txBody>
      </p:sp>
    </p:spTree>
    <p:extLst>
      <p:ext uri="{BB962C8B-B14F-4D97-AF65-F5344CB8AC3E}">
        <p14:creationId xmlns:p14="http://schemas.microsoft.com/office/powerpoint/2010/main" val="1257847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A56F8-46EC-0B46-931E-81E967DE77A0}"/>
              </a:ext>
            </a:extLst>
          </p:cNvPr>
          <p:cNvSpPr>
            <a:spLocks noGrp="1"/>
          </p:cNvSpPr>
          <p:nvPr>
            <p:ph type="title"/>
          </p:nvPr>
        </p:nvSpPr>
        <p:spPr>
          <a:xfrm>
            <a:off x="838200" y="264765"/>
            <a:ext cx="10515600" cy="887478"/>
          </a:xfrm>
        </p:spPr>
        <p:txBody>
          <a:bodyPr>
            <a:normAutofit/>
          </a:bodyPr>
          <a:lstStyle/>
          <a:p>
            <a:pPr algn="ctr"/>
            <a:r>
              <a:rPr lang="en-US" sz="2900" b="1" dirty="0">
                <a:solidFill>
                  <a:schemeClr val="accent1">
                    <a:lumMod val="75000"/>
                  </a:schemeClr>
                </a:solidFill>
                <a:latin typeface="Arial" panose="020B0604020202020204" pitchFamily="34" charset="0"/>
                <a:cs typeface="Arial" panose="020B0604020202020204" pitchFamily="34" charset="0"/>
              </a:rPr>
              <a:t>SECRETARY’S REPORT</a:t>
            </a:r>
            <a:br>
              <a:rPr lang="en-US" sz="2900" b="1" dirty="0">
                <a:solidFill>
                  <a:schemeClr val="accent1">
                    <a:lumMod val="75000"/>
                  </a:schemeClr>
                </a:solidFill>
                <a:latin typeface="Arial" panose="020B0604020202020204" pitchFamily="34" charset="0"/>
                <a:cs typeface="Arial" panose="020B0604020202020204" pitchFamily="34" charset="0"/>
              </a:rPr>
            </a:br>
            <a:r>
              <a:rPr lang="en-US" sz="2400" b="1" dirty="0">
                <a:solidFill>
                  <a:schemeClr val="accent1">
                    <a:lumMod val="75000"/>
                  </a:schemeClr>
                </a:solidFill>
                <a:latin typeface="Arial" panose="020B0604020202020204" pitchFamily="34" charset="0"/>
                <a:cs typeface="Arial" panose="020B0604020202020204" pitchFamily="34" charset="0"/>
              </a:rPr>
              <a:t>CHUCK BARCUS</a:t>
            </a:r>
          </a:p>
        </p:txBody>
      </p:sp>
      <p:sp>
        <p:nvSpPr>
          <p:cNvPr id="3" name="Content Placeholder 2">
            <a:extLst>
              <a:ext uri="{FF2B5EF4-FFF2-40B4-BE49-F238E27FC236}">
                <a16:creationId xmlns:a16="http://schemas.microsoft.com/office/drawing/2014/main" id="{8EB2FC1E-DAF5-FD42-9498-55615DE4EA25}"/>
              </a:ext>
            </a:extLst>
          </p:cNvPr>
          <p:cNvSpPr>
            <a:spLocks noGrp="1"/>
          </p:cNvSpPr>
          <p:nvPr>
            <p:ph idx="1"/>
          </p:nvPr>
        </p:nvSpPr>
        <p:spPr>
          <a:xfrm>
            <a:off x="838200" y="1356816"/>
            <a:ext cx="10515600" cy="5099739"/>
          </a:xfrm>
        </p:spPr>
        <p:txBody>
          <a:bodyPr>
            <a:noAutofit/>
          </a:bodyPr>
          <a:lstStyle/>
          <a:p>
            <a:r>
              <a:rPr lang="en-US" sz="2200" b="1" u="sng" dirty="0">
                <a:solidFill>
                  <a:schemeClr val="accent1">
                    <a:lumMod val="75000"/>
                  </a:schemeClr>
                </a:solidFill>
                <a:latin typeface="Arial" panose="020B0604020202020204" pitchFamily="34" charset="0"/>
                <a:cs typeface="Arial" panose="020B0604020202020204" pitchFamily="34" charset="0"/>
              </a:rPr>
              <a:t>Club Administration</a:t>
            </a:r>
            <a:r>
              <a:rPr lang="en-US" sz="2200" u="sng" dirty="0">
                <a:solidFill>
                  <a:schemeClr val="accent1">
                    <a:lumMod val="75000"/>
                  </a:schemeClr>
                </a:solidFill>
                <a:latin typeface="Arial" panose="020B0604020202020204" pitchFamily="34" charset="0"/>
                <a:cs typeface="Arial" panose="020B0604020202020204" pitchFamily="34" charset="0"/>
              </a:rPr>
              <a:t> </a:t>
            </a:r>
            <a:r>
              <a:rPr lang="en-US" sz="2200" dirty="0">
                <a:solidFill>
                  <a:schemeClr val="accent1">
                    <a:lumMod val="75000"/>
                  </a:schemeClr>
                </a:solidFill>
                <a:latin typeface="Arial" panose="020B0604020202020204" pitchFamily="34" charset="0"/>
                <a:cs typeface="Arial" panose="020B0604020202020204" pitchFamily="34" charset="0"/>
              </a:rPr>
              <a:t>- The primary role of the Club Secretary is to facilitate the Club’s Administrative functions.</a:t>
            </a:r>
          </a:p>
          <a:p>
            <a:r>
              <a:rPr lang="en-US" sz="2200" b="1" u="sng" dirty="0">
                <a:solidFill>
                  <a:schemeClr val="accent1">
                    <a:lumMod val="75000"/>
                  </a:schemeClr>
                </a:solidFill>
                <a:latin typeface="Arial" panose="020B0604020202020204" pitchFamily="34" charset="0"/>
                <a:cs typeface="Arial" panose="020B0604020202020204" pitchFamily="34" charset="0"/>
              </a:rPr>
              <a:t>Governance</a:t>
            </a:r>
            <a:r>
              <a:rPr lang="en-US" sz="2200" b="1" dirty="0">
                <a:solidFill>
                  <a:schemeClr val="accent1">
                    <a:lumMod val="75000"/>
                  </a:schemeClr>
                </a:solidFill>
                <a:latin typeface="Arial" panose="020B0604020202020204" pitchFamily="34" charset="0"/>
                <a:cs typeface="Arial" panose="020B0604020202020204" pitchFamily="34" charset="0"/>
              </a:rPr>
              <a:t> - </a:t>
            </a:r>
            <a:r>
              <a:rPr lang="en-US" sz="2200" dirty="0">
                <a:solidFill>
                  <a:schemeClr val="accent1">
                    <a:lumMod val="75000"/>
                  </a:schemeClr>
                </a:solidFill>
                <a:latin typeface="Arial" panose="020B0604020202020204" pitchFamily="34" charset="0"/>
                <a:cs typeface="Arial" panose="020B0604020202020204" pitchFamily="34" charset="0"/>
              </a:rPr>
              <a:t>This year the Club updated the Club Constitution, By-Laws, and Policies. Changes include our new lunch time satellite Club, creation of Corporate Memberships, and incorporating other recent changes by Rotary International.</a:t>
            </a:r>
          </a:p>
          <a:p>
            <a:r>
              <a:rPr lang="en-US" sz="2200" b="1" u="sng" dirty="0">
                <a:solidFill>
                  <a:schemeClr val="accent1">
                    <a:lumMod val="75000"/>
                  </a:schemeClr>
                </a:solidFill>
                <a:latin typeface="Arial" panose="020B0604020202020204" pitchFamily="34" charset="0"/>
                <a:cs typeface="Arial" panose="020B0604020202020204" pitchFamily="34" charset="0"/>
              </a:rPr>
              <a:t>Establishment of Goals</a:t>
            </a:r>
            <a:r>
              <a:rPr lang="en-US" sz="2200" b="1" dirty="0">
                <a:solidFill>
                  <a:schemeClr val="accent1">
                    <a:lumMod val="75000"/>
                  </a:schemeClr>
                </a:solidFill>
                <a:latin typeface="Arial" panose="020B0604020202020204" pitchFamily="34" charset="0"/>
                <a:cs typeface="Arial" panose="020B0604020202020204" pitchFamily="34" charset="0"/>
              </a:rPr>
              <a:t> - </a:t>
            </a:r>
            <a:r>
              <a:rPr lang="en-US" sz="2200" dirty="0">
                <a:solidFill>
                  <a:schemeClr val="accent1">
                    <a:lumMod val="75000"/>
                  </a:schemeClr>
                </a:solidFill>
                <a:latin typeface="Arial" panose="020B0604020202020204" pitchFamily="34" charset="0"/>
                <a:cs typeface="Arial" panose="020B0604020202020204" pitchFamily="34" charset="0"/>
              </a:rPr>
              <a:t>The Club created a 5-Year Strategic Plan to increase the size, impact, and image of our Club.</a:t>
            </a:r>
          </a:p>
          <a:p>
            <a:r>
              <a:rPr lang="en-US" sz="2200" b="1" u="sng" dirty="0">
                <a:solidFill>
                  <a:schemeClr val="accent1">
                    <a:lumMod val="75000"/>
                  </a:schemeClr>
                </a:solidFill>
                <a:latin typeface="Arial" panose="020B0604020202020204" pitchFamily="34" charset="0"/>
                <a:cs typeface="Arial" panose="020B0604020202020204" pitchFamily="34" charset="0"/>
              </a:rPr>
              <a:t>Managing Club Membership</a:t>
            </a:r>
            <a:r>
              <a:rPr lang="en-US" sz="2200" b="1" dirty="0">
                <a:solidFill>
                  <a:schemeClr val="accent1">
                    <a:lumMod val="75000"/>
                  </a:schemeClr>
                </a:solidFill>
                <a:latin typeface="Arial" panose="020B0604020202020204" pitchFamily="34" charset="0"/>
                <a:cs typeface="Arial" panose="020B0604020202020204" pitchFamily="34" charset="0"/>
              </a:rPr>
              <a:t>: </a:t>
            </a:r>
            <a:r>
              <a:rPr lang="en-US" sz="2200" dirty="0">
                <a:solidFill>
                  <a:schemeClr val="accent1">
                    <a:lumMod val="75000"/>
                  </a:schemeClr>
                </a:solidFill>
                <a:latin typeface="Arial" panose="020B0604020202020204" pitchFamily="34" charset="0"/>
                <a:cs typeface="Arial" panose="020B0604020202020204" pitchFamily="34" charset="0"/>
              </a:rPr>
              <a:t>To facilitate membership growth, the Secretary developed checklists for adding, deleting, or reinstating members. The Secretary also developed training for new members on the purpose and use of the Rotary websites. </a:t>
            </a:r>
          </a:p>
          <a:p>
            <a:r>
              <a:rPr lang="en-US" sz="2200" b="1" u="sng" dirty="0">
                <a:solidFill>
                  <a:schemeClr val="accent1">
                    <a:lumMod val="75000"/>
                  </a:schemeClr>
                </a:solidFill>
                <a:latin typeface="Arial" panose="020B0604020202020204" pitchFamily="34" charset="0"/>
                <a:cs typeface="Arial" panose="020B0604020202020204" pitchFamily="34" charset="0"/>
              </a:rPr>
              <a:t>Timely Communications</a:t>
            </a:r>
            <a:r>
              <a:rPr lang="en-US" sz="2200" b="1" dirty="0">
                <a:solidFill>
                  <a:schemeClr val="accent1">
                    <a:lumMod val="75000"/>
                  </a:schemeClr>
                </a:solidFill>
                <a:latin typeface="Arial" panose="020B0604020202020204" pitchFamily="34" charset="0"/>
                <a:cs typeface="Arial" panose="020B0604020202020204" pitchFamily="34" charset="0"/>
              </a:rPr>
              <a:t>: </a:t>
            </a:r>
            <a:r>
              <a:rPr lang="en-US" sz="2200" dirty="0">
                <a:solidFill>
                  <a:schemeClr val="accent1">
                    <a:lumMod val="75000"/>
                  </a:schemeClr>
                </a:solidFill>
                <a:latin typeface="Arial" panose="020B0604020202020204" pitchFamily="34" charset="0"/>
                <a:cs typeface="Arial" panose="020B0604020202020204" pitchFamily="34" charset="0"/>
              </a:rPr>
              <a:t>This year there has been timely distribution of Board Minutes to the Board Members and the general membership. Member communications now include sending birthday, sympathy, and get well cards.</a:t>
            </a:r>
          </a:p>
          <a:p>
            <a:endParaRPr lang="en-US" sz="1600"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3491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A56F8-46EC-0B46-931E-81E967DE77A0}"/>
              </a:ext>
            </a:extLst>
          </p:cNvPr>
          <p:cNvSpPr>
            <a:spLocks noGrp="1"/>
          </p:cNvSpPr>
          <p:nvPr>
            <p:ph type="title"/>
          </p:nvPr>
        </p:nvSpPr>
        <p:spPr>
          <a:xfrm>
            <a:off x="838200" y="365126"/>
            <a:ext cx="10515600" cy="887478"/>
          </a:xfrm>
        </p:spPr>
        <p:txBody>
          <a:bodyPr>
            <a:normAutofit/>
          </a:bodyPr>
          <a:lstStyle/>
          <a:p>
            <a:pPr algn="ctr"/>
            <a:r>
              <a:rPr lang="en-US" sz="2900" b="1">
                <a:solidFill>
                  <a:schemeClr val="accent1">
                    <a:lumMod val="75000"/>
                  </a:schemeClr>
                </a:solidFill>
                <a:latin typeface="Arial" panose="020B0604020202020204" pitchFamily="34" charset="0"/>
                <a:cs typeface="Arial" panose="020B0604020202020204" pitchFamily="34" charset="0"/>
              </a:rPr>
              <a:t>TREASURER’S REPORT</a:t>
            </a:r>
            <a:br>
              <a:rPr lang="en-US" sz="2900" b="1">
                <a:solidFill>
                  <a:schemeClr val="accent1">
                    <a:lumMod val="75000"/>
                  </a:schemeClr>
                </a:solidFill>
                <a:latin typeface="Arial" panose="020B0604020202020204" pitchFamily="34" charset="0"/>
                <a:cs typeface="Arial" panose="020B0604020202020204" pitchFamily="34" charset="0"/>
              </a:rPr>
            </a:br>
            <a:r>
              <a:rPr lang="en-US" sz="2400" b="1">
                <a:solidFill>
                  <a:schemeClr val="accent1">
                    <a:lumMod val="75000"/>
                  </a:schemeClr>
                </a:solidFill>
                <a:latin typeface="Arial" panose="020B0604020202020204" pitchFamily="34" charset="0"/>
                <a:cs typeface="Arial" panose="020B0604020202020204" pitchFamily="34" charset="0"/>
              </a:rPr>
              <a:t>PHIL LEOPOLD</a:t>
            </a:r>
          </a:p>
        </p:txBody>
      </p:sp>
      <p:sp>
        <p:nvSpPr>
          <p:cNvPr id="4" name="TextBox 3">
            <a:extLst>
              <a:ext uri="{FF2B5EF4-FFF2-40B4-BE49-F238E27FC236}">
                <a16:creationId xmlns:a16="http://schemas.microsoft.com/office/drawing/2014/main" id="{DD435851-358C-41C4-9CF4-2C538435786F}"/>
              </a:ext>
            </a:extLst>
          </p:cNvPr>
          <p:cNvSpPr txBox="1"/>
          <p:nvPr/>
        </p:nvSpPr>
        <p:spPr>
          <a:xfrm>
            <a:off x="945156" y="1550133"/>
            <a:ext cx="4017135"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We have a solid financial position.</a:t>
            </a:r>
          </a:p>
        </p:txBody>
      </p:sp>
      <p:graphicFrame>
        <p:nvGraphicFramePr>
          <p:cNvPr id="5" name="Table 5">
            <a:extLst>
              <a:ext uri="{FF2B5EF4-FFF2-40B4-BE49-F238E27FC236}">
                <a16:creationId xmlns:a16="http://schemas.microsoft.com/office/drawing/2014/main" id="{4D23780F-FE0E-4524-90A3-8B0129A55031}"/>
              </a:ext>
            </a:extLst>
          </p:cNvPr>
          <p:cNvGraphicFramePr>
            <a:graphicFrameLocks noGrp="1"/>
          </p:cNvGraphicFramePr>
          <p:nvPr>
            <p:extLst>
              <p:ext uri="{D42A27DB-BD31-4B8C-83A1-F6EECF244321}">
                <p14:modId xmlns:p14="http://schemas.microsoft.com/office/powerpoint/2010/main" val="1760178219"/>
              </p:ext>
            </p:extLst>
          </p:nvPr>
        </p:nvGraphicFramePr>
        <p:xfrm>
          <a:off x="755583" y="2112497"/>
          <a:ext cx="4592096" cy="1329774"/>
        </p:xfrm>
        <a:graphic>
          <a:graphicData uri="http://schemas.openxmlformats.org/drawingml/2006/table">
            <a:tbl>
              <a:tblPr firstRow="1" bandRow="1">
                <a:tableStyleId>{5C22544A-7EE6-4342-B048-85BDC9FD1C3A}</a:tableStyleId>
              </a:tblPr>
              <a:tblGrid>
                <a:gridCol w="1170633">
                  <a:extLst>
                    <a:ext uri="{9D8B030D-6E8A-4147-A177-3AD203B41FA5}">
                      <a16:colId xmlns:a16="http://schemas.microsoft.com/office/drawing/2014/main" val="3262091005"/>
                    </a:ext>
                  </a:extLst>
                </a:gridCol>
                <a:gridCol w="1065199">
                  <a:extLst>
                    <a:ext uri="{9D8B030D-6E8A-4147-A177-3AD203B41FA5}">
                      <a16:colId xmlns:a16="http://schemas.microsoft.com/office/drawing/2014/main" val="4026206853"/>
                    </a:ext>
                  </a:extLst>
                </a:gridCol>
                <a:gridCol w="1178132">
                  <a:extLst>
                    <a:ext uri="{9D8B030D-6E8A-4147-A177-3AD203B41FA5}">
                      <a16:colId xmlns:a16="http://schemas.microsoft.com/office/drawing/2014/main" val="2231210717"/>
                    </a:ext>
                  </a:extLst>
                </a:gridCol>
                <a:gridCol w="1178132">
                  <a:extLst>
                    <a:ext uri="{9D8B030D-6E8A-4147-A177-3AD203B41FA5}">
                      <a16:colId xmlns:a16="http://schemas.microsoft.com/office/drawing/2014/main" val="2928196755"/>
                    </a:ext>
                  </a:extLst>
                </a:gridCol>
              </a:tblGrid>
              <a:tr h="310093">
                <a:tc>
                  <a:txBody>
                    <a:bodyPr/>
                    <a:lstStyle/>
                    <a:p>
                      <a:r>
                        <a:rPr lang="en-US" dirty="0"/>
                        <a:t>Fund</a:t>
                      </a:r>
                    </a:p>
                  </a:txBody>
                  <a:tcPr/>
                </a:tc>
                <a:tc>
                  <a:txBody>
                    <a:bodyPr/>
                    <a:lstStyle/>
                    <a:p>
                      <a:r>
                        <a:rPr lang="en-US" dirty="0"/>
                        <a:t>2019</a:t>
                      </a:r>
                    </a:p>
                  </a:txBody>
                  <a:tcPr/>
                </a:tc>
                <a:tc>
                  <a:txBody>
                    <a:bodyPr/>
                    <a:lstStyle/>
                    <a:p>
                      <a:r>
                        <a:rPr lang="en-US" dirty="0"/>
                        <a:t>2020</a:t>
                      </a:r>
                    </a:p>
                  </a:txBody>
                  <a:tcPr/>
                </a:tc>
                <a:tc>
                  <a:txBody>
                    <a:bodyPr/>
                    <a:lstStyle/>
                    <a:p>
                      <a:r>
                        <a:rPr lang="en-US" dirty="0"/>
                        <a:t>2021</a:t>
                      </a:r>
                    </a:p>
                  </a:txBody>
                  <a:tcPr/>
                </a:tc>
                <a:extLst>
                  <a:ext uri="{0D108BD9-81ED-4DB2-BD59-A6C34878D82A}">
                    <a16:rowId xmlns:a16="http://schemas.microsoft.com/office/drawing/2014/main" val="2906621421"/>
                  </a:ext>
                </a:extLst>
              </a:tr>
              <a:tr h="542663">
                <a:tc>
                  <a:txBody>
                    <a:bodyPr/>
                    <a:lstStyle/>
                    <a:p>
                      <a:r>
                        <a:rPr lang="en-US" dirty="0"/>
                        <a:t>Operating</a:t>
                      </a:r>
                    </a:p>
                  </a:txBody>
                  <a:tcPr/>
                </a:tc>
                <a:tc>
                  <a:txBody>
                    <a:bodyPr/>
                    <a:lstStyle/>
                    <a:p>
                      <a:r>
                        <a:rPr lang="en-US" dirty="0"/>
                        <a:t>$25,400</a:t>
                      </a:r>
                    </a:p>
                  </a:txBody>
                  <a:tcPr/>
                </a:tc>
                <a:tc>
                  <a:txBody>
                    <a:bodyPr/>
                    <a:lstStyle/>
                    <a:p>
                      <a:r>
                        <a:rPr lang="en-US" dirty="0"/>
                        <a:t>$22,773</a:t>
                      </a:r>
                    </a:p>
                  </a:txBody>
                  <a:tcPr/>
                </a:tc>
                <a:tc>
                  <a:txBody>
                    <a:bodyPr/>
                    <a:lstStyle/>
                    <a:p>
                      <a:r>
                        <a:rPr lang="en-US" dirty="0"/>
                        <a:t>$20,195</a:t>
                      </a:r>
                    </a:p>
                  </a:txBody>
                  <a:tcPr/>
                </a:tc>
                <a:extLst>
                  <a:ext uri="{0D108BD9-81ED-4DB2-BD59-A6C34878D82A}">
                    <a16:rowId xmlns:a16="http://schemas.microsoft.com/office/drawing/2014/main" val="2992210336"/>
                  </a:ext>
                </a:extLst>
              </a:tr>
              <a:tr h="421351">
                <a:tc>
                  <a:txBody>
                    <a:bodyPr/>
                    <a:lstStyle/>
                    <a:p>
                      <a:r>
                        <a:rPr lang="en-US" dirty="0"/>
                        <a:t>Service</a:t>
                      </a:r>
                    </a:p>
                  </a:txBody>
                  <a:tcPr/>
                </a:tc>
                <a:tc>
                  <a:txBody>
                    <a:bodyPr/>
                    <a:lstStyle/>
                    <a:p>
                      <a:r>
                        <a:rPr lang="en-US" dirty="0"/>
                        <a:t>$35,000</a:t>
                      </a:r>
                    </a:p>
                  </a:txBody>
                  <a:tcPr/>
                </a:tc>
                <a:tc>
                  <a:txBody>
                    <a:bodyPr/>
                    <a:lstStyle/>
                    <a:p>
                      <a:r>
                        <a:rPr lang="en-US" dirty="0"/>
                        <a:t>$51,767</a:t>
                      </a:r>
                    </a:p>
                  </a:txBody>
                  <a:tcPr/>
                </a:tc>
                <a:tc>
                  <a:txBody>
                    <a:bodyPr/>
                    <a:lstStyle/>
                    <a:p>
                      <a:r>
                        <a:rPr lang="en-US" dirty="0"/>
                        <a:t>$48,936</a:t>
                      </a:r>
                    </a:p>
                  </a:txBody>
                  <a:tcPr/>
                </a:tc>
                <a:extLst>
                  <a:ext uri="{0D108BD9-81ED-4DB2-BD59-A6C34878D82A}">
                    <a16:rowId xmlns:a16="http://schemas.microsoft.com/office/drawing/2014/main" val="4045191299"/>
                  </a:ext>
                </a:extLst>
              </a:tr>
            </a:tbl>
          </a:graphicData>
        </a:graphic>
      </p:graphicFrame>
      <p:sp>
        <p:nvSpPr>
          <p:cNvPr id="6" name="TextBox 5">
            <a:extLst>
              <a:ext uri="{FF2B5EF4-FFF2-40B4-BE49-F238E27FC236}">
                <a16:creationId xmlns:a16="http://schemas.microsoft.com/office/drawing/2014/main" id="{5C65D2CB-075A-430E-AF07-D93ABBE0D981}"/>
              </a:ext>
            </a:extLst>
          </p:cNvPr>
          <p:cNvSpPr txBox="1"/>
          <p:nvPr/>
        </p:nvSpPr>
        <p:spPr>
          <a:xfrm>
            <a:off x="1319763" y="3823112"/>
            <a:ext cx="3642528"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Funds in the bank at June 30</a:t>
            </a:r>
            <a:r>
              <a:rPr lang="en-US" dirty="0">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id="{A7B675DD-4033-400C-AE51-AF4D88CD8437}"/>
              </a:ext>
            </a:extLst>
          </p:cNvPr>
          <p:cNvSpPr txBox="1"/>
          <p:nvPr/>
        </p:nvSpPr>
        <p:spPr>
          <a:xfrm>
            <a:off x="5814579" y="1587044"/>
            <a:ext cx="5548365"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Fundraising and Service are at stable amounts</a:t>
            </a:r>
            <a:r>
              <a:rPr lang="en-US" dirty="0">
                <a:latin typeface="Arial" panose="020B0604020202020204" pitchFamily="34" charset="0"/>
                <a:cs typeface="Arial" panose="020B0604020202020204" pitchFamily="34" charset="0"/>
              </a:rPr>
              <a:t>.</a:t>
            </a:r>
          </a:p>
        </p:txBody>
      </p:sp>
      <p:pic>
        <p:nvPicPr>
          <p:cNvPr id="9" name="Picture 8">
            <a:extLst>
              <a:ext uri="{FF2B5EF4-FFF2-40B4-BE49-F238E27FC236}">
                <a16:creationId xmlns:a16="http://schemas.microsoft.com/office/drawing/2014/main" id="{4DC04DDF-D6C6-4A2E-91D1-E5B5B8D1A1EF}"/>
              </a:ext>
            </a:extLst>
          </p:cNvPr>
          <p:cNvPicPr>
            <a:picLocks noChangeAspect="1"/>
          </p:cNvPicPr>
          <p:nvPr/>
        </p:nvPicPr>
        <p:blipFill>
          <a:blip r:embed="rId2"/>
          <a:stretch>
            <a:fillRect/>
          </a:stretch>
        </p:blipFill>
        <p:spPr>
          <a:xfrm>
            <a:off x="10908324" y="7357068"/>
            <a:ext cx="152400" cy="152400"/>
          </a:xfrm>
          <a:prstGeom prst="rect">
            <a:avLst/>
          </a:prstGeom>
        </p:spPr>
      </p:pic>
      <p:graphicFrame>
        <p:nvGraphicFramePr>
          <p:cNvPr id="10" name="Table 10">
            <a:extLst>
              <a:ext uri="{FF2B5EF4-FFF2-40B4-BE49-F238E27FC236}">
                <a16:creationId xmlns:a16="http://schemas.microsoft.com/office/drawing/2014/main" id="{568E649B-C032-4DA4-8C6C-6EA64D456962}"/>
              </a:ext>
            </a:extLst>
          </p:cNvPr>
          <p:cNvGraphicFramePr>
            <a:graphicFrameLocks noGrp="1"/>
          </p:cNvGraphicFramePr>
          <p:nvPr>
            <p:extLst>
              <p:ext uri="{D42A27DB-BD31-4B8C-83A1-F6EECF244321}">
                <p14:modId xmlns:p14="http://schemas.microsoft.com/office/powerpoint/2010/main" val="638779258"/>
              </p:ext>
            </p:extLst>
          </p:nvPr>
        </p:nvGraphicFramePr>
        <p:xfrm>
          <a:off x="6164868" y="2108932"/>
          <a:ext cx="4728587" cy="2789363"/>
        </p:xfrm>
        <a:graphic>
          <a:graphicData uri="http://schemas.openxmlformats.org/drawingml/2006/table">
            <a:tbl>
              <a:tblPr firstRow="1" bandRow="1">
                <a:tableStyleId>{5C22544A-7EE6-4342-B048-85BDC9FD1C3A}</a:tableStyleId>
              </a:tblPr>
              <a:tblGrid>
                <a:gridCol w="1646355">
                  <a:extLst>
                    <a:ext uri="{9D8B030D-6E8A-4147-A177-3AD203B41FA5}">
                      <a16:colId xmlns:a16="http://schemas.microsoft.com/office/drawing/2014/main" val="3132449264"/>
                    </a:ext>
                  </a:extLst>
                </a:gridCol>
                <a:gridCol w="1541116">
                  <a:extLst>
                    <a:ext uri="{9D8B030D-6E8A-4147-A177-3AD203B41FA5}">
                      <a16:colId xmlns:a16="http://schemas.microsoft.com/office/drawing/2014/main" val="2254727434"/>
                    </a:ext>
                  </a:extLst>
                </a:gridCol>
                <a:gridCol w="1541116">
                  <a:extLst>
                    <a:ext uri="{9D8B030D-6E8A-4147-A177-3AD203B41FA5}">
                      <a16:colId xmlns:a16="http://schemas.microsoft.com/office/drawing/2014/main" val="3206000298"/>
                    </a:ext>
                  </a:extLst>
                </a:gridCol>
              </a:tblGrid>
              <a:tr h="780964">
                <a:tc>
                  <a:txBody>
                    <a:bodyPr/>
                    <a:lstStyle/>
                    <a:p>
                      <a:r>
                        <a:rPr lang="en-US" dirty="0"/>
                        <a:t>Fiscal</a:t>
                      </a:r>
                      <a:r>
                        <a:rPr lang="en-US" sz="2200" baseline="0" dirty="0"/>
                        <a:t> </a:t>
                      </a:r>
                      <a:r>
                        <a:rPr lang="en-US" dirty="0"/>
                        <a:t>Year</a:t>
                      </a:r>
                    </a:p>
                  </a:txBody>
                  <a:tcPr/>
                </a:tc>
                <a:tc>
                  <a:txBody>
                    <a:bodyPr/>
                    <a:lstStyle/>
                    <a:p>
                      <a:r>
                        <a:rPr lang="en-US" dirty="0"/>
                        <a:t>Funds</a:t>
                      </a:r>
                    </a:p>
                    <a:p>
                      <a:r>
                        <a:rPr lang="en-US" dirty="0"/>
                        <a:t>Raised</a:t>
                      </a:r>
                    </a:p>
                  </a:txBody>
                  <a:tcPr/>
                </a:tc>
                <a:tc>
                  <a:txBody>
                    <a:bodyPr/>
                    <a:lstStyle/>
                    <a:p>
                      <a:r>
                        <a:rPr lang="en-US" dirty="0"/>
                        <a:t>Service</a:t>
                      </a:r>
                    </a:p>
                    <a:p>
                      <a:r>
                        <a:rPr lang="en-US" dirty="0"/>
                        <a:t>Expenditure</a:t>
                      </a:r>
                    </a:p>
                  </a:txBody>
                  <a:tcPr/>
                </a:tc>
                <a:extLst>
                  <a:ext uri="{0D108BD9-81ED-4DB2-BD59-A6C34878D82A}">
                    <a16:rowId xmlns:a16="http://schemas.microsoft.com/office/drawing/2014/main" val="3665957059"/>
                  </a:ext>
                </a:extLst>
              </a:tr>
              <a:tr h="617835">
                <a:tc>
                  <a:txBody>
                    <a:bodyPr/>
                    <a:lstStyle/>
                    <a:p>
                      <a:r>
                        <a:rPr lang="en-US" dirty="0"/>
                        <a:t>2018 -19</a:t>
                      </a:r>
                    </a:p>
                  </a:txBody>
                  <a:tcPr/>
                </a:tc>
                <a:tc>
                  <a:txBody>
                    <a:bodyPr/>
                    <a:lstStyle/>
                    <a:p>
                      <a:r>
                        <a:rPr lang="en-US" dirty="0"/>
                        <a:t>$19,718</a:t>
                      </a:r>
                    </a:p>
                  </a:txBody>
                  <a:tcPr/>
                </a:tc>
                <a:tc>
                  <a:txBody>
                    <a:bodyPr/>
                    <a:lstStyle/>
                    <a:p>
                      <a:r>
                        <a:rPr lang="en-US" dirty="0"/>
                        <a:t>$14,168</a:t>
                      </a:r>
                    </a:p>
                  </a:txBody>
                  <a:tcPr/>
                </a:tc>
                <a:extLst>
                  <a:ext uri="{0D108BD9-81ED-4DB2-BD59-A6C34878D82A}">
                    <a16:rowId xmlns:a16="http://schemas.microsoft.com/office/drawing/2014/main" val="4288927709"/>
                  </a:ext>
                </a:extLst>
              </a:tr>
              <a:tr h="609600">
                <a:tc>
                  <a:txBody>
                    <a:bodyPr/>
                    <a:lstStyle/>
                    <a:p>
                      <a:r>
                        <a:rPr lang="en-US" dirty="0"/>
                        <a:t>2019 - 20</a:t>
                      </a:r>
                    </a:p>
                  </a:txBody>
                  <a:tcPr/>
                </a:tc>
                <a:tc>
                  <a:txBody>
                    <a:bodyPr/>
                    <a:lstStyle/>
                    <a:p>
                      <a:r>
                        <a:rPr lang="en-US" dirty="0"/>
                        <a:t>$22,773</a:t>
                      </a:r>
                    </a:p>
                  </a:txBody>
                  <a:tcPr/>
                </a:tc>
                <a:tc>
                  <a:txBody>
                    <a:bodyPr/>
                    <a:lstStyle/>
                    <a:p>
                      <a:r>
                        <a:rPr lang="en-US" dirty="0"/>
                        <a:t>$16,947</a:t>
                      </a:r>
                    </a:p>
                  </a:txBody>
                  <a:tcPr/>
                </a:tc>
                <a:extLst>
                  <a:ext uri="{0D108BD9-81ED-4DB2-BD59-A6C34878D82A}">
                    <a16:rowId xmlns:a16="http://schemas.microsoft.com/office/drawing/2014/main" val="2941753534"/>
                  </a:ext>
                </a:extLst>
              </a:tr>
              <a:tr h="780964">
                <a:tc>
                  <a:txBody>
                    <a:bodyPr/>
                    <a:lstStyle/>
                    <a:p>
                      <a:r>
                        <a:rPr lang="en-US" dirty="0"/>
                        <a:t>2020 - 21</a:t>
                      </a:r>
                    </a:p>
                  </a:txBody>
                  <a:tcPr/>
                </a:tc>
                <a:tc>
                  <a:txBody>
                    <a:bodyPr/>
                    <a:lstStyle/>
                    <a:p>
                      <a:r>
                        <a:rPr lang="en-US" dirty="0"/>
                        <a:t>$17,959</a:t>
                      </a:r>
                    </a:p>
                  </a:txBody>
                  <a:tcPr/>
                </a:tc>
                <a:tc>
                  <a:txBody>
                    <a:bodyPr/>
                    <a:lstStyle/>
                    <a:p>
                      <a:r>
                        <a:rPr lang="en-US" dirty="0"/>
                        <a:t>$19,034</a:t>
                      </a:r>
                    </a:p>
                  </a:txBody>
                  <a:tcPr/>
                </a:tc>
                <a:extLst>
                  <a:ext uri="{0D108BD9-81ED-4DB2-BD59-A6C34878D82A}">
                    <a16:rowId xmlns:a16="http://schemas.microsoft.com/office/drawing/2014/main" val="3834551595"/>
                  </a:ext>
                </a:extLst>
              </a:tr>
            </a:tbl>
          </a:graphicData>
        </a:graphic>
      </p:graphicFrame>
      <p:sp>
        <p:nvSpPr>
          <p:cNvPr id="3" name="TextBox 2">
            <a:extLst>
              <a:ext uri="{FF2B5EF4-FFF2-40B4-BE49-F238E27FC236}">
                <a16:creationId xmlns:a16="http://schemas.microsoft.com/office/drawing/2014/main" id="{F65FDAD1-96D3-5C48-823E-E4094B4EA6D5}"/>
              </a:ext>
            </a:extLst>
          </p:cNvPr>
          <p:cNvSpPr txBox="1"/>
          <p:nvPr/>
        </p:nvSpPr>
        <p:spPr>
          <a:xfrm>
            <a:off x="1755648" y="5279136"/>
            <a:ext cx="8818440" cy="1015663"/>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2021-2022 Club Operating Budget balances with $15/Quarter dues increase.</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2021-2022 Service Budget is being developed.</a:t>
            </a:r>
          </a:p>
        </p:txBody>
      </p:sp>
    </p:spTree>
    <p:extLst>
      <p:ext uri="{BB962C8B-B14F-4D97-AF65-F5344CB8AC3E}">
        <p14:creationId xmlns:p14="http://schemas.microsoft.com/office/powerpoint/2010/main" val="916443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06CE8B-A694-3B41-8398-BF46486CE3CA}"/>
              </a:ext>
            </a:extLst>
          </p:cNvPr>
          <p:cNvSpPr>
            <a:spLocks noGrp="1"/>
          </p:cNvSpPr>
          <p:nvPr>
            <p:ph idx="1"/>
          </p:nvPr>
        </p:nvSpPr>
        <p:spPr>
          <a:xfrm>
            <a:off x="379142" y="1973765"/>
            <a:ext cx="11251580" cy="3033131"/>
          </a:xfrm>
        </p:spPr>
        <p:txBody>
          <a:bodyPr>
            <a:normAutofit/>
          </a:bodyPr>
          <a:lstStyle/>
          <a:p>
            <a:pPr marL="0" indent="0">
              <a:buNone/>
            </a:pPr>
            <a:endParaRPr lang="en-US" sz="3600" b="1">
              <a:solidFill>
                <a:srgbClr val="0070C0"/>
              </a:solidFill>
              <a:latin typeface="Arial" panose="020B0604020202020204" pitchFamily="34" charset="0"/>
              <a:cs typeface="Arial" panose="020B0604020202020204" pitchFamily="34" charset="0"/>
            </a:endParaRPr>
          </a:p>
          <a:p>
            <a:pPr marL="0" indent="0" algn="ctr">
              <a:buNone/>
            </a:pPr>
            <a:r>
              <a:rPr lang="en-US" sz="3600" b="1">
                <a:solidFill>
                  <a:srgbClr val="0070C0"/>
                </a:solidFill>
                <a:latin typeface="Arial" panose="020B0604020202020204" pitchFamily="34" charset="0"/>
                <a:cs typeface="Arial" panose="020B0604020202020204" pitchFamily="34" charset="0"/>
              </a:rPr>
              <a:t>Service Above Self, fulfilling needs at home </a:t>
            </a:r>
          </a:p>
          <a:p>
            <a:pPr marL="0" indent="0" algn="ctr">
              <a:buNone/>
            </a:pPr>
            <a:r>
              <a:rPr lang="en-US" sz="3600" b="1">
                <a:solidFill>
                  <a:srgbClr val="0070C0"/>
                </a:solidFill>
                <a:latin typeface="Arial" panose="020B0604020202020204" pitchFamily="34" charset="0"/>
                <a:cs typeface="Arial" panose="020B0604020202020204" pitchFamily="34" charset="0"/>
              </a:rPr>
              <a:t>and abroad through friendship and working </a:t>
            </a:r>
          </a:p>
          <a:p>
            <a:pPr marL="0" indent="0" algn="ctr">
              <a:buNone/>
            </a:pPr>
            <a:r>
              <a:rPr lang="en-US" sz="3600" b="1">
                <a:solidFill>
                  <a:srgbClr val="0070C0"/>
                </a:solidFill>
                <a:latin typeface="Arial" panose="020B0604020202020204" pitchFamily="34" charset="0"/>
                <a:cs typeface="Arial" panose="020B0604020202020204" pitchFamily="34" charset="0"/>
              </a:rPr>
              <a:t>together.</a:t>
            </a:r>
          </a:p>
          <a:p>
            <a:pPr marL="0" indent="0">
              <a:buNone/>
            </a:pPr>
            <a:endParaRPr lang="en-US" sz="3600">
              <a:latin typeface="Arial" panose="020B0604020202020204" pitchFamily="34" charset="0"/>
              <a:cs typeface="Arial" panose="020B0604020202020204" pitchFamily="34" charset="0"/>
            </a:endParaRPr>
          </a:p>
          <a:p>
            <a:pPr marL="0" indent="0">
              <a:buNone/>
            </a:pPr>
            <a:endParaRPr lang="en-US" sz="3200">
              <a:latin typeface="Arial" panose="020B0604020202020204" pitchFamily="34" charset="0"/>
              <a:cs typeface="Arial" panose="020B0604020202020204" pitchFamily="34" charset="0"/>
            </a:endParaRPr>
          </a:p>
          <a:p>
            <a:pPr marL="0" indent="0">
              <a:buNone/>
            </a:pPr>
            <a:endParaRPr lang="en-US" sz="320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8A5069F-CC73-9047-AB59-4C581969AD7E}"/>
              </a:ext>
            </a:extLst>
          </p:cNvPr>
          <p:cNvSpPr txBox="1"/>
          <p:nvPr/>
        </p:nvSpPr>
        <p:spPr>
          <a:xfrm>
            <a:off x="4092498" y="524108"/>
            <a:ext cx="3632726" cy="707886"/>
          </a:xfrm>
          <a:prstGeom prst="rect">
            <a:avLst/>
          </a:prstGeom>
          <a:noFill/>
        </p:spPr>
        <p:txBody>
          <a:bodyPr wrap="none" rtlCol="0">
            <a:spAutoFit/>
          </a:bodyPr>
          <a:lstStyle/>
          <a:p>
            <a:r>
              <a:rPr lang="en-US" sz="4000" b="1">
                <a:solidFill>
                  <a:srgbClr val="0070C0"/>
                </a:solidFill>
                <a:latin typeface="Arial" panose="020B0604020202020204" pitchFamily="34" charset="0"/>
                <a:cs typeface="Arial" panose="020B0604020202020204" pitchFamily="34" charset="0"/>
              </a:rPr>
              <a:t>OUR MISSION</a:t>
            </a:r>
          </a:p>
        </p:txBody>
      </p:sp>
    </p:spTree>
    <p:extLst>
      <p:ext uri="{BB962C8B-B14F-4D97-AF65-F5344CB8AC3E}">
        <p14:creationId xmlns:p14="http://schemas.microsoft.com/office/powerpoint/2010/main" val="1136907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06CE8B-A694-3B41-8398-BF46486CE3CA}"/>
              </a:ext>
            </a:extLst>
          </p:cNvPr>
          <p:cNvSpPr>
            <a:spLocks noGrp="1"/>
          </p:cNvSpPr>
          <p:nvPr>
            <p:ph idx="1"/>
          </p:nvPr>
        </p:nvSpPr>
        <p:spPr>
          <a:xfrm>
            <a:off x="865094" y="1523227"/>
            <a:ext cx="10515600" cy="3160285"/>
          </a:xfrm>
        </p:spPr>
        <p:txBody>
          <a:bodyPr>
            <a:normAutofit/>
          </a:bodyPr>
          <a:lstStyle/>
          <a:p>
            <a:pPr marL="0" indent="0">
              <a:buNone/>
            </a:pPr>
            <a:endParaRPr lang="en-US" sz="3600">
              <a:latin typeface="Arial" panose="020B0604020202020204" pitchFamily="34" charset="0"/>
              <a:cs typeface="Arial" panose="020B0604020202020204" pitchFamily="34" charset="0"/>
            </a:endParaRPr>
          </a:p>
          <a:p>
            <a:pPr marL="0" indent="0" algn="ctr">
              <a:buNone/>
            </a:pPr>
            <a:r>
              <a:rPr lang="en-US" sz="3700" b="1">
                <a:solidFill>
                  <a:srgbClr val="0070C0"/>
                </a:solidFill>
                <a:latin typeface="Arial" panose="020B0604020202020204" pitchFamily="34" charset="0"/>
                <a:cs typeface="Arial" panose="020B0604020202020204" pitchFamily="34" charset="0"/>
              </a:rPr>
              <a:t>The Rotary Club of Windermere is a </a:t>
            </a:r>
          </a:p>
          <a:p>
            <a:pPr marL="0" indent="0" algn="ctr">
              <a:buNone/>
            </a:pPr>
            <a:r>
              <a:rPr lang="en-US" sz="3700" b="1">
                <a:solidFill>
                  <a:srgbClr val="0070C0"/>
                </a:solidFill>
                <a:latin typeface="Arial" panose="020B0604020202020204" pitchFamily="34" charset="0"/>
                <a:cs typeface="Arial" panose="020B0604020202020204" pitchFamily="34" charset="0"/>
              </a:rPr>
              <a:t>prominent, effective,  respected, </a:t>
            </a:r>
          </a:p>
          <a:p>
            <a:pPr marL="0" indent="0" algn="ctr">
              <a:buNone/>
            </a:pPr>
            <a:r>
              <a:rPr lang="en-US" sz="3700" b="1">
                <a:solidFill>
                  <a:srgbClr val="0070C0"/>
                </a:solidFill>
                <a:latin typeface="Arial" panose="020B0604020202020204" pitchFamily="34" charset="0"/>
                <a:cs typeface="Arial" panose="020B0604020202020204" pitchFamily="34" charset="0"/>
              </a:rPr>
              <a:t>and influential contributor to the welfare and </a:t>
            </a:r>
          </a:p>
          <a:p>
            <a:pPr marL="0" indent="0" algn="ctr">
              <a:buNone/>
            </a:pPr>
            <a:r>
              <a:rPr lang="en-US" sz="3700" b="1">
                <a:solidFill>
                  <a:srgbClr val="0070C0"/>
                </a:solidFill>
                <a:latin typeface="Arial" panose="020B0604020202020204" pitchFamily="34" charset="0"/>
                <a:cs typeface="Arial" panose="020B0604020202020204" pitchFamily="34" charset="0"/>
              </a:rPr>
              <a:t>quality of life in our community.</a:t>
            </a:r>
          </a:p>
          <a:p>
            <a:pPr marL="0" indent="0">
              <a:buNone/>
            </a:pPr>
            <a:endParaRPr lang="en-US" sz="3200">
              <a:latin typeface="Arial" panose="020B0604020202020204" pitchFamily="34" charset="0"/>
              <a:cs typeface="Arial" panose="020B0604020202020204" pitchFamily="34" charset="0"/>
            </a:endParaRPr>
          </a:p>
          <a:p>
            <a:pPr marL="0" indent="0">
              <a:buNone/>
            </a:pPr>
            <a:endParaRPr lang="en-US" sz="320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E1F4455-F789-B543-AE7E-D9B160E19658}"/>
              </a:ext>
            </a:extLst>
          </p:cNvPr>
          <p:cNvSpPr txBox="1"/>
          <p:nvPr/>
        </p:nvSpPr>
        <p:spPr>
          <a:xfrm>
            <a:off x="4092498" y="524108"/>
            <a:ext cx="3204723" cy="707886"/>
          </a:xfrm>
          <a:prstGeom prst="rect">
            <a:avLst/>
          </a:prstGeom>
          <a:noFill/>
        </p:spPr>
        <p:txBody>
          <a:bodyPr wrap="none" rtlCol="0">
            <a:spAutoFit/>
          </a:bodyPr>
          <a:lstStyle/>
          <a:p>
            <a:r>
              <a:rPr lang="en-US" sz="4000" b="1">
                <a:solidFill>
                  <a:srgbClr val="0070C0"/>
                </a:solidFill>
                <a:latin typeface="Arial" panose="020B0604020202020204" pitchFamily="34" charset="0"/>
                <a:cs typeface="Arial" panose="020B0604020202020204" pitchFamily="34" charset="0"/>
              </a:rPr>
              <a:t>OUR VISION</a:t>
            </a:r>
          </a:p>
        </p:txBody>
      </p:sp>
    </p:spTree>
    <p:extLst>
      <p:ext uri="{BB962C8B-B14F-4D97-AF65-F5344CB8AC3E}">
        <p14:creationId xmlns:p14="http://schemas.microsoft.com/office/powerpoint/2010/main" val="3981951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126E5-DAF9-443D-B712-34D910F45576}"/>
              </a:ext>
            </a:extLst>
          </p:cNvPr>
          <p:cNvSpPr>
            <a:spLocks noGrp="1"/>
          </p:cNvSpPr>
          <p:nvPr>
            <p:ph type="title"/>
          </p:nvPr>
        </p:nvSpPr>
        <p:spPr>
          <a:xfrm>
            <a:off x="838200" y="125976"/>
            <a:ext cx="10515600" cy="1100706"/>
          </a:xfrm>
        </p:spPr>
        <p:txBody>
          <a:bodyPr>
            <a:normAutofit/>
          </a:bodyPr>
          <a:lstStyle/>
          <a:p>
            <a:pPr algn="ctr"/>
            <a:r>
              <a:rPr lang="en-US" sz="3600" b="1" i="0" u="none" strike="noStrike">
                <a:solidFill>
                  <a:schemeClr val="accent1">
                    <a:lumMod val="75000"/>
                  </a:schemeClr>
                </a:solidFill>
                <a:effectLst/>
                <a:latin typeface="Arial" panose="020B0604020202020204" pitchFamily="34" charset="0"/>
                <a:cs typeface="Arial" panose="020B0604020202020204" pitchFamily="34" charset="0"/>
              </a:rPr>
              <a:t>CLUB STRUCTURE, GUIDANCE, RESOURCES</a:t>
            </a:r>
            <a:endParaRPr lang="en-US" sz="3600">
              <a:solidFill>
                <a:schemeClr val="accent1">
                  <a:lumMod val="7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5288255-BE06-4550-951B-03C7F642B992}"/>
              </a:ext>
            </a:extLst>
          </p:cNvPr>
          <p:cNvSpPr>
            <a:spLocks noGrp="1"/>
          </p:cNvSpPr>
          <p:nvPr>
            <p:ph idx="1"/>
          </p:nvPr>
        </p:nvSpPr>
        <p:spPr>
          <a:xfrm>
            <a:off x="1301244" y="1203489"/>
            <a:ext cx="9720324" cy="5152706"/>
          </a:xfrm>
        </p:spPr>
        <p:txBody>
          <a:bodyPr>
            <a:normAutofit fontScale="85000" lnSpcReduction="20000"/>
          </a:bodyPr>
          <a:lstStyle/>
          <a:p>
            <a:r>
              <a:rPr lang="en-US" sz="2400" b="1" dirty="0">
                <a:solidFill>
                  <a:schemeClr val="accent1">
                    <a:lumMod val="75000"/>
                  </a:schemeClr>
                </a:solidFill>
                <a:latin typeface="Arial" panose="020B0604020202020204" pitchFamily="34" charset="0"/>
                <a:cs typeface="Arial" panose="020B0604020202020204" pitchFamily="34" charset="0"/>
              </a:rPr>
              <a:t>CONSTITUTION</a:t>
            </a:r>
          </a:p>
          <a:p>
            <a:pPr marL="0" indent="0">
              <a:buNone/>
            </a:pPr>
            <a:r>
              <a:rPr lang="en-US" sz="2400" b="1" dirty="0">
                <a:solidFill>
                  <a:schemeClr val="accent1">
                    <a:lumMod val="75000"/>
                  </a:schemeClr>
                </a:solidFill>
                <a:latin typeface="Arial" panose="020B0604020202020204" pitchFamily="34" charset="0"/>
                <a:cs typeface="Arial" panose="020B0604020202020204" pitchFamily="34" charset="0"/>
              </a:rPr>
              <a:t>	</a:t>
            </a:r>
            <a:r>
              <a:rPr lang="en-US" dirty="0">
                <a:solidFill>
                  <a:schemeClr val="accent1">
                    <a:lumMod val="75000"/>
                  </a:schemeClr>
                </a:solidFill>
                <a:latin typeface="Arial" panose="020B0604020202020204" pitchFamily="34" charset="0"/>
                <a:cs typeface="Arial" panose="020B0604020202020204" pitchFamily="34" charset="0"/>
              </a:rPr>
              <a:t> </a:t>
            </a:r>
            <a:r>
              <a:rPr lang="en-US" sz="2000" dirty="0">
                <a:solidFill>
                  <a:schemeClr val="accent1">
                    <a:lumMod val="75000"/>
                  </a:schemeClr>
                </a:solidFill>
                <a:latin typeface="Arial" panose="020B0604020202020204" pitchFamily="34" charset="0"/>
                <a:cs typeface="Arial" panose="020B0604020202020204" pitchFamily="34" charset="0"/>
              </a:rPr>
              <a:t> </a:t>
            </a:r>
          </a:p>
          <a:p>
            <a:r>
              <a:rPr lang="en-US" sz="2400" b="1" dirty="0">
                <a:solidFill>
                  <a:schemeClr val="accent1">
                    <a:lumMod val="75000"/>
                  </a:schemeClr>
                </a:solidFill>
                <a:latin typeface="Arial" panose="020B0604020202020204" pitchFamily="34" charset="0"/>
                <a:cs typeface="Arial" panose="020B0604020202020204" pitchFamily="34" charset="0"/>
              </a:rPr>
              <a:t>BYLAWS</a:t>
            </a:r>
          </a:p>
          <a:p>
            <a:pPr marL="0" indent="0">
              <a:buNone/>
            </a:pPr>
            <a:r>
              <a:rPr lang="en-US" sz="2100" dirty="0">
                <a:solidFill>
                  <a:schemeClr val="accent1">
                    <a:lumMod val="75000"/>
                  </a:schemeClr>
                </a:solidFill>
                <a:latin typeface="Arial" panose="020B0604020202020204" pitchFamily="34" charset="0"/>
                <a:cs typeface="Arial" panose="020B0604020202020204" pitchFamily="34" charset="0"/>
              </a:rPr>
              <a:t>	  </a:t>
            </a:r>
          </a:p>
          <a:p>
            <a:r>
              <a:rPr lang="en-US" sz="2400" b="1" dirty="0">
                <a:solidFill>
                  <a:schemeClr val="accent1">
                    <a:lumMod val="75000"/>
                  </a:schemeClr>
                </a:solidFill>
                <a:latin typeface="Arial" panose="020B0604020202020204" pitchFamily="34" charset="0"/>
                <a:cs typeface="Arial" panose="020B0604020202020204" pitchFamily="34" charset="0"/>
              </a:rPr>
              <a:t>POLICY AND PROCEDURES </a:t>
            </a:r>
          </a:p>
          <a:p>
            <a:pPr marL="0" indent="0">
              <a:buNone/>
            </a:pPr>
            <a:r>
              <a:rPr lang="en-US" sz="2100" dirty="0">
                <a:solidFill>
                  <a:schemeClr val="accent1">
                    <a:lumMod val="75000"/>
                  </a:schemeClr>
                </a:solidFill>
                <a:latin typeface="Arial" panose="020B0604020202020204" pitchFamily="34" charset="0"/>
                <a:cs typeface="Arial" panose="020B0604020202020204" pitchFamily="34" charset="0"/>
              </a:rPr>
              <a:t>	 </a:t>
            </a:r>
          </a:p>
          <a:p>
            <a:r>
              <a:rPr lang="en-US" sz="2400" b="1" dirty="0">
                <a:solidFill>
                  <a:schemeClr val="accent1">
                    <a:lumMod val="75000"/>
                  </a:schemeClr>
                </a:solidFill>
                <a:latin typeface="Arial" panose="020B0604020202020204" pitchFamily="34" charset="0"/>
                <a:cs typeface="Arial" panose="020B0604020202020204" pitchFamily="34" charset="0"/>
              </a:rPr>
              <a:t>DISTRICT SUPPORT STAFF, RLI, WEBSITES</a:t>
            </a:r>
          </a:p>
          <a:p>
            <a:pPr marL="0" indent="0">
              <a:buNone/>
            </a:pPr>
            <a:r>
              <a:rPr lang="en-US" sz="2100" dirty="0">
                <a:latin typeface="Arial" panose="020B0604020202020204" pitchFamily="34" charset="0"/>
                <a:cs typeface="Arial" panose="020B0604020202020204" pitchFamily="34" charset="0"/>
              </a:rPr>
              <a:t>	 </a:t>
            </a:r>
          </a:p>
          <a:p>
            <a:r>
              <a:rPr lang="en-US" sz="2400" b="1" dirty="0">
                <a:solidFill>
                  <a:schemeClr val="accent1">
                    <a:lumMod val="75000"/>
                  </a:schemeClr>
                </a:solidFill>
                <a:latin typeface="Arial" panose="020B0604020202020204" pitchFamily="34" charset="0"/>
                <a:cs typeface="Arial" panose="020B0604020202020204" pitchFamily="34" charset="0"/>
              </a:rPr>
              <a:t>LEADERSHIP MANUALS &amp; COURSES FROM ROTARY INTERNATIONAL</a:t>
            </a:r>
          </a:p>
          <a:p>
            <a:endParaRPr lang="en-US" sz="2400" b="1" dirty="0">
              <a:solidFill>
                <a:schemeClr val="accent1">
                  <a:lumMod val="75000"/>
                </a:schemeClr>
              </a:solidFill>
              <a:latin typeface="Arial" panose="020B0604020202020204" pitchFamily="34" charset="0"/>
              <a:cs typeface="Arial" panose="020B0604020202020204" pitchFamily="34" charset="0"/>
            </a:endParaRPr>
          </a:p>
          <a:p>
            <a:r>
              <a:rPr lang="en-US" sz="2400" b="1" dirty="0">
                <a:solidFill>
                  <a:schemeClr val="accent1">
                    <a:lumMod val="75000"/>
                  </a:schemeClr>
                </a:solidFill>
                <a:latin typeface="Arial" panose="020B0604020202020204" pitchFamily="34" charset="0"/>
                <a:cs typeface="Arial" panose="020B0604020202020204" pitchFamily="34" charset="0"/>
              </a:rPr>
              <a:t>5-YEAR STRATEGIC PLAN</a:t>
            </a:r>
          </a:p>
          <a:p>
            <a:endParaRPr lang="en-US" sz="2400" b="1" dirty="0">
              <a:solidFill>
                <a:schemeClr val="accent1">
                  <a:lumMod val="75000"/>
                </a:schemeClr>
              </a:solidFill>
              <a:latin typeface="Arial" panose="020B0604020202020204" pitchFamily="34" charset="0"/>
              <a:cs typeface="Arial" panose="020B0604020202020204" pitchFamily="34" charset="0"/>
            </a:endParaRPr>
          </a:p>
          <a:p>
            <a:r>
              <a:rPr lang="en-US" sz="2400" b="1" dirty="0">
                <a:solidFill>
                  <a:schemeClr val="accent1">
                    <a:lumMod val="75000"/>
                  </a:schemeClr>
                </a:solidFill>
                <a:latin typeface="Arial" panose="020B0604020202020204" pitchFamily="34" charset="0"/>
                <a:cs typeface="Arial" panose="020B0604020202020204" pitchFamily="34" charset="0"/>
              </a:rPr>
              <a:t>BOARD OF DIRECTORS</a:t>
            </a:r>
          </a:p>
          <a:p>
            <a:endParaRPr lang="en-US" sz="2400" b="1" u="sng" dirty="0">
              <a:solidFill>
                <a:schemeClr val="accent1">
                  <a:lumMod val="75000"/>
                </a:schemeClr>
              </a:solidFill>
              <a:latin typeface="Arial" panose="020B0604020202020204" pitchFamily="34" charset="0"/>
              <a:cs typeface="Arial" panose="020B0604020202020204" pitchFamily="34" charset="0"/>
            </a:endParaRPr>
          </a:p>
          <a:p>
            <a:r>
              <a:rPr lang="en-US" sz="2400" b="1" u="sng" dirty="0">
                <a:solidFill>
                  <a:schemeClr val="accent1">
                    <a:lumMod val="75000"/>
                  </a:schemeClr>
                </a:solidFill>
                <a:latin typeface="Arial" panose="020B0604020202020204" pitchFamily="34" charset="0"/>
                <a:cs typeface="Arial" panose="020B0604020202020204" pitchFamily="34" charset="0"/>
              </a:rPr>
              <a:t>ALL MEMBERS’ IDEAS, ENERGY, AND ENGAGEMENT</a:t>
            </a:r>
          </a:p>
          <a:p>
            <a:endParaRPr lang="en-US" sz="2400"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7322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114443C-54EC-B44D-89FC-23094F44EA38}"/>
              </a:ext>
            </a:extLst>
          </p:cNvPr>
          <p:cNvGraphicFramePr>
            <a:graphicFrameLocks noGrp="1"/>
          </p:cNvGraphicFramePr>
          <p:nvPr>
            <p:ph idx="1"/>
            <p:extLst>
              <p:ext uri="{D42A27DB-BD31-4B8C-83A1-F6EECF244321}">
                <p14:modId xmlns:p14="http://schemas.microsoft.com/office/powerpoint/2010/main" val="1388369288"/>
              </p:ext>
            </p:extLst>
          </p:nvPr>
        </p:nvGraphicFramePr>
        <p:xfrm>
          <a:off x="1761893" y="780585"/>
          <a:ext cx="8831766" cy="5894618"/>
        </p:xfrm>
        <a:graphic>
          <a:graphicData uri="http://schemas.openxmlformats.org/drawingml/2006/table">
            <a:tbl>
              <a:tblPr firstRow="1" firstCol="1" bandRow="1">
                <a:tableStyleId>{5C22544A-7EE6-4342-B048-85BDC9FD1C3A}</a:tableStyleId>
              </a:tblPr>
              <a:tblGrid>
                <a:gridCol w="3919579">
                  <a:extLst>
                    <a:ext uri="{9D8B030D-6E8A-4147-A177-3AD203B41FA5}">
                      <a16:colId xmlns:a16="http://schemas.microsoft.com/office/drawing/2014/main" val="2226745223"/>
                    </a:ext>
                  </a:extLst>
                </a:gridCol>
                <a:gridCol w="4912187">
                  <a:extLst>
                    <a:ext uri="{9D8B030D-6E8A-4147-A177-3AD203B41FA5}">
                      <a16:colId xmlns:a16="http://schemas.microsoft.com/office/drawing/2014/main" val="2424833870"/>
                    </a:ext>
                  </a:extLst>
                </a:gridCol>
              </a:tblGrid>
              <a:tr h="408218">
                <a:tc>
                  <a:txBody>
                    <a:bodyPr/>
                    <a:lstStyle/>
                    <a:p>
                      <a:pPr marL="0" marR="0" algn="ctr">
                        <a:spcBef>
                          <a:spcPts val="0"/>
                        </a:spcBef>
                        <a:spcAft>
                          <a:spcPts val="0"/>
                        </a:spcAft>
                      </a:pPr>
                      <a:r>
                        <a:rPr lang="en-US" sz="2400">
                          <a:effectLst/>
                        </a:rPr>
                        <a:t>BOARD POSITIONS</a:t>
                      </a:r>
                      <a:endParaRPr lang="en-US" sz="24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MEMBER SERVING (Yrs. in Rotary)</a:t>
                      </a:r>
                      <a:endParaRPr lang="en-US" sz="24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666957784"/>
                  </a:ext>
                </a:extLst>
              </a:tr>
              <a:tr h="364638">
                <a:tc>
                  <a:txBody>
                    <a:bodyPr/>
                    <a:lstStyle/>
                    <a:p>
                      <a:pPr marL="0" marR="0" algn="l" defTabSz="914400" rtl="0" eaLnBrk="1" latinLnBrk="0" hangingPunct="1">
                        <a:spcBef>
                          <a:spcPts val="0"/>
                        </a:spcBef>
                        <a:spcAft>
                          <a:spcPts val="0"/>
                        </a:spcAft>
                      </a:pPr>
                      <a:r>
                        <a:rPr lang="en-US" sz="2400" b="1" kern="1200" dirty="0">
                          <a:solidFill>
                            <a:schemeClr val="dk1"/>
                          </a:solidFill>
                          <a:effectLst/>
                          <a:latin typeface="+mn-lt"/>
                          <a:ea typeface="+mn-ea"/>
                          <a:cs typeface="+mn-cs"/>
                        </a:rPr>
                        <a:t>President*</a:t>
                      </a:r>
                    </a:p>
                  </a:txBody>
                  <a:tcPr marL="68580" marR="68580" marT="0" marB="0">
                    <a:solidFill>
                      <a:schemeClr val="tx2">
                        <a:lumMod val="20000"/>
                        <a:lumOff val="80000"/>
                      </a:schemeClr>
                    </a:solidFill>
                  </a:tcPr>
                </a:tc>
                <a:tc>
                  <a:txBody>
                    <a:bodyPr/>
                    <a:lstStyle/>
                    <a:p>
                      <a:pPr marL="0" marR="0">
                        <a:spcBef>
                          <a:spcPts val="0"/>
                        </a:spcBef>
                        <a:spcAft>
                          <a:spcPts val="0"/>
                        </a:spcAft>
                      </a:pPr>
                      <a:r>
                        <a:rPr lang="en-US" sz="2400" b="1" dirty="0">
                          <a:effectLst/>
                        </a:rPr>
                        <a:t>Frank Krens                (7)</a:t>
                      </a:r>
                      <a:endParaRPr lang="en-US" sz="2400" b="1"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894901931"/>
                  </a:ext>
                </a:extLst>
              </a:tr>
              <a:tr h="364638">
                <a:tc>
                  <a:txBody>
                    <a:bodyPr/>
                    <a:lstStyle/>
                    <a:p>
                      <a:pPr marL="0" marR="0" algn="l" defTabSz="914400" rtl="0" eaLnBrk="1" latinLnBrk="0" hangingPunct="1">
                        <a:spcBef>
                          <a:spcPts val="0"/>
                        </a:spcBef>
                        <a:spcAft>
                          <a:spcPts val="0"/>
                        </a:spcAft>
                      </a:pPr>
                      <a:r>
                        <a:rPr lang="en-US" sz="2400" b="1" kern="1200" dirty="0">
                          <a:solidFill>
                            <a:schemeClr val="dk1"/>
                          </a:solidFill>
                          <a:effectLst/>
                          <a:latin typeface="+mn-lt"/>
                          <a:ea typeface="+mn-ea"/>
                          <a:cs typeface="+mn-cs"/>
                        </a:rPr>
                        <a:t>Immediate Past President*</a:t>
                      </a:r>
                    </a:p>
                  </a:txBody>
                  <a:tcPr marL="68580" marR="68580" marT="0" marB="0">
                    <a:solidFill>
                      <a:schemeClr val="tx2">
                        <a:lumMod val="20000"/>
                        <a:lumOff val="80000"/>
                      </a:schemeClr>
                    </a:solidFill>
                  </a:tcPr>
                </a:tc>
                <a:tc>
                  <a:txBody>
                    <a:bodyPr/>
                    <a:lstStyle/>
                    <a:p>
                      <a:pPr marL="0" marR="0">
                        <a:spcBef>
                          <a:spcPts val="0"/>
                        </a:spcBef>
                        <a:spcAft>
                          <a:spcPts val="0"/>
                        </a:spcAft>
                      </a:pPr>
                      <a:r>
                        <a:rPr lang="en-US" sz="2400" b="1" dirty="0">
                          <a:effectLst/>
                        </a:rPr>
                        <a:t>Karen Hairston          (4) Past Pres.</a:t>
                      </a:r>
                      <a:endParaRPr lang="en-US" sz="2400" b="1"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2999931954"/>
                  </a:ext>
                </a:extLst>
              </a:tr>
              <a:tr h="364638">
                <a:tc>
                  <a:txBody>
                    <a:bodyPr/>
                    <a:lstStyle/>
                    <a:p>
                      <a:pPr marL="0" marR="0" algn="l" defTabSz="914400" rtl="0" eaLnBrk="1" latinLnBrk="0" hangingPunct="1">
                        <a:spcBef>
                          <a:spcPts val="0"/>
                        </a:spcBef>
                        <a:spcAft>
                          <a:spcPts val="0"/>
                        </a:spcAft>
                      </a:pPr>
                      <a:r>
                        <a:rPr lang="en-US" sz="2400" b="1" kern="1200">
                          <a:solidFill>
                            <a:schemeClr val="dk1"/>
                          </a:solidFill>
                          <a:effectLst/>
                          <a:latin typeface="+mn-lt"/>
                          <a:ea typeface="+mn-ea"/>
                          <a:cs typeface="+mn-cs"/>
                        </a:rPr>
                        <a:t>President-Elect*</a:t>
                      </a:r>
                    </a:p>
                  </a:txBody>
                  <a:tcPr marL="68580" marR="68580" marT="0" marB="0">
                    <a:solidFill>
                      <a:schemeClr val="tx2">
                        <a:lumMod val="20000"/>
                        <a:lumOff val="80000"/>
                      </a:schemeClr>
                    </a:solidFill>
                  </a:tcPr>
                </a:tc>
                <a:tc>
                  <a:txBody>
                    <a:bodyPr/>
                    <a:lstStyle/>
                    <a:p>
                      <a:pPr marL="0" marR="0">
                        <a:spcBef>
                          <a:spcPts val="0"/>
                        </a:spcBef>
                        <a:spcAft>
                          <a:spcPts val="0"/>
                        </a:spcAft>
                      </a:pPr>
                      <a:r>
                        <a:rPr lang="en-US" sz="2400" b="1" dirty="0">
                          <a:effectLst/>
                        </a:rPr>
                        <a:t>George </a:t>
                      </a:r>
                      <a:r>
                        <a:rPr lang="en-US" sz="2400" b="1" dirty="0" err="1">
                          <a:effectLst/>
                        </a:rPr>
                        <a:t>Poelker</a:t>
                      </a:r>
                      <a:r>
                        <a:rPr lang="en-US" sz="2400" b="1" dirty="0">
                          <a:effectLst/>
                        </a:rPr>
                        <a:t>         (18)</a:t>
                      </a:r>
                      <a:endParaRPr lang="en-US" sz="2400" b="1"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3315398348"/>
                  </a:ext>
                </a:extLst>
              </a:tr>
              <a:tr h="364638">
                <a:tc>
                  <a:txBody>
                    <a:bodyPr/>
                    <a:lstStyle/>
                    <a:p>
                      <a:pPr marL="0" marR="0" algn="l" defTabSz="914400" rtl="0" eaLnBrk="1" latinLnBrk="0" hangingPunct="1">
                        <a:spcBef>
                          <a:spcPts val="0"/>
                        </a:spcBef>
                        <a:spcAft>
                          <a:spcPts val="0"/>
                        </a:spcAft>
                      </a:pPr>
                      <a:r>
                        <a:rPr lang="en-US" sz="2400" b="1" kern="1200">
                          <a:solidFill>
                            <a:schemeClr val="dk1"/>
                          </a:solidFill>
                          <a:effectLst/>
                          <a:latin typeface="+mn-lt"/>
                          <a:ea typeface="+mn-ea"/>
                          <a:cs typeface="+mn-cs"/>
                        </a:rPr>
                        <a:t>Secretary*</a:t>
                      </a:r>
                    </a:p>
                  </a:txBody>
                  <a:tcPr marL="68580" marR="68580" marT="0" marB="0">
                    <a:solidFill>
                      <a:schemeClr val="tx2">
                        <a:lumMod val="20000"/>
                        <a:lumOff val="80000"/>
                      </a:schemeClr>
                    </a:solidFill>
                  </a:tcPr>
                </a:tc>
                <a:tc>
                  <a:txBody>
                    <a:bodyPr/>
                    <a:lstStyle/>
                    <a:p>
                      <a:pPr marL="0" marR="0">
                        <a:spcBef>
                          <a:spcPts val="0"/>
                        </a:spcBef>
                        <a:spcAft>
                          <a:spcPts val="0"/>
                        </a:spcAft>
                      </a:pPr>
                      <a:r>
                        <a:rPr lang="en-US" sz="2400" b="1" dirty="0">
                          <a:effectLst/>
                        </a:rPr>
                        <a:t>Chuck </a:t>
                      </a:r>
                      <a:r>
                        <a:rPr lang="en-US" sz="2400" b="1" dirty="0" err="1">
                          <a:effectLst/>
                        </a:rPr>
                        <a:t>Barcus</a:t>
                      </a:r>
                      <a:r>
                        <a:rPr lang="en-US" sz="2400" b="1" dirty="0">
                          <a:effectLst/>
                        </a:rPr>
                        <a:t>             (2)</a:t>
                      </a:r>
                      <a:endParaRPr lang="en-US" sz="2400" b="1"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124602235"/>
                  </a:ext>
                </a:extLst>
              </a:tr>
              <a:tr h="364638">
                <a:tc>
                  <a:txBody>
                    <a:bodyPr/>
                    <a:lstStyle/>
                    <a:p>
                      <a:pPr marL="0" marR="0" algn="l" defTabSz="914400" rtl="0" eaLnBrk="1" latinLnBrk="0" hangingPunct="1">
                        <a:spcBef>
                          <a:spcPts val="0"/>
                        </a:spcBef>
                        <a:spcAft>
                          <a:spcPts val="0"/>
                        </a:spcAft>
                      </a:pPr>
                      <a:r>
                        <a:rPr lang="en-US" sz="2400" b="1" kern="1200">
                          <a:solidFill>
                            <a:schemeClr val="dk1"/>
                          </a:solidFill>
                          <a:effectLst/>
                          <a:latin typeface="+mn-lt"/>
                          <a:ea typeface="+mn-ea"/>
                          <a:cs typeface="+mn-cs"/>
                        </a:rPr>
                        <a:t>Treasurer*</a:t>
                      </a:r>
                    </a:p>
                  </a:txBody>
                  <a:tcPr marL="68580" marR="68580" marT="0" marB="0">
                    <a:solidFill>
                      <a:schemeClr val="tx2">
                        <a:lumMod val="20000"/>
                        <a:lumOff val="80000"/>
                      </a:schemeClr>
                    </a:solidFill>
                  </a:tcPr>
                </a:tc>
                <a:tc>
                  <a:txBody>
                    <a:bodyPr/>
                    <a:lstStyle/>
                    <a:p>
                      <a:pPr marL="0" marR="0">
                        <a:spcBef>
                          <a:spcPts val="0"/>
                        </a:spcBef>
                        <a:spcAft>
                          <a:spcPts val="0"/>
                        </a:spcAft>
                      </a:pPr>
                      <a:r>
                        <a:rPr lang="en-US" sz="2400" b="1" dirty="0">
                          <a:effectLst/>
                        </a:rPr>
                        <a:t>Phil Leopold               (4)</a:t>
                      </a:r>
                      <a:endParaRPr lang="en-US" sz="2400" b="1"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2075874034"/>
                  </a:ext>
                </a:extLst>
              </a:tr>
              <a:tr h="364638">
                <a:tc>
                  <a:txBody>
                    <a:bodyPr/>
                    <a:lstStyle/>
                    <a:p>
                      <a:pPr marL="0" marR="0" algn="l" defTabSz="914400" rtl="0" eaLnBrk="1" latinLnBrk="0" hangingPunct="1">
                        <a:spcBef>
                          <a:spcPts val="0"/>
                        </a:spcBef>
                        <a:spcAft>
                          <a:spcPts val="0"/>
                        </a:spcAft>
                      </a:pPr>
                      <a:r>
                        <a:rPr lang="en-US" sz="2400" b="1" kern="1200">
                          <a:solidFill>
                            <a:schemeClr val="dk1"/>
                          </a:solidFill>
                          <a:effectLst/>
                          <a:latin typeface="+mn-lt"/>
                          <a:ea typeface="+mn-ea"/>
                          <a:cs typeface="+mn-cs"/>
                        </a:rPr>
                        <a:t>Membership</a:t>
                      </a:r>
                    </a:p>
                  </a:txBody>
                  <a:tcPr marL="68580" marR="68580" marT="0" marB="0">
                    <a:solidFill>
                      <a:schemeClr val="tx2">
                        <a:lumMod val="20000"/>
                        <a:lumOff val="80000"/>
                      </a:schemeClr>
                    </a:solidFill>
                  </a:tcPr>
                </a:tc>
                <a:tc>
                  <a:txBody>
                    <a:bodyPr/>
                    <a:lstStyle/>
                    <a:p>
                      <a:pPr marL="0" marR="0">
                        <a:spcBef>
                          <a:spcPts val="0"/>
                        </a:spcBef>
                        <a:spcAft>
                          <a:spcPts val="0"/>
                        </a:spcAft>
                      </a:pPr>
                      <a:r>
                        <a:rPr lang="en-US" sz="2400" b="1" dirty="0">
                          <a:effectLst/>
                        </a:rPr>
                        <a:t>Andy </a:t>
                      </a:r>
                      <a:r>
                        <a:rPr lang="en-US" sz="2400" b="1" dirty="0" err="1">
                          <a:effectLst/>
                        </a:rPr>
                        <a:t>Agoos</a:t>
                      </a:r>
                      <a:r>
                        <a:rPr lang="en-US" sz="2400" b="1" dirty="0">
                          <a:effectLst/>
                        </a:rPr>
                        <a:t>                (3)</a:t>
                      </a:r>
                      <a:endParaRPr lang="en-US" sz="2400" b="1"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1863998975"/>
                  </a:ext>
                </a:extLst>
              </a:tr>
              <a:tr h="364638">
                <a:tc>
                  <a:txBody>
                    <a:bodyPr/>
                    <a:lstStyle/>
                    <a:p>
                      <a:pPr marL="0" marR="0" algn="l" defTabSz="914400" rtl="0" eaLnBrk="1" latinLnBrk="0" hangingPunct="1">
                        <a:spcBef>
                          <a:spcPts val="0"/>
                        </a:spcBef>
                        <a:spcAft>
                          <a:spcPts val="0"/>
                        </a:spcAft>
                      </a:pPr>
                      <a:r>
                        <a:rPr lang="en-US" sz="2400" b="1" kern="1200">
                          <a:solidFill>
                            <a:schemeClr val="dk1"/>
                          </a:solidFill>
                          <a:effectLst/>
                          <a:latin typeface="+mn-lt"/>
                          <a:ea typeface="+mn-ea"/>
                          <a:cs typeface="+mn-cs"/>
                        </a:rPr>
                        <a:t>Public Relations</a:t>
                      </a:r>
                    </a:p>
                  </a:txBody>
                  <a:tcPr marL="68580" marR="68580" marT="0" marB="0">
                    <a:solidFill>
                      <a:schemeClr val="tx2">
                        <a:lumMod val="20000"/>
                        <a:lumOff val="80000"/>
                      </a:schemeClr>
                    </a:solidFill>
                  </a:tcPr>
                </a:tc>
                <a:tc>
                  <a:txBody>
                    <a:bodyPr/>
                    <a:lstStyle/>
                    <a:p>
                      <a:pPr marL="0" marR="0">
                        <a:spcBef>
                          <a:spcPts val="0"/>
                        </a:spcBef>
                        <a:spcAft>
                          <a:spcPts val="0"/>
                        </a:spcAft>
                      </a:pPr>
                      <a:r>
                        <a:rPr lang="en-US" sz="2400" b="1" dirty="0">
                          <a:effectLst/>
                        </a:rPr>
                        <a:t>Steve </a:t>
                      </a:r>
                      <a:r>
                        <a:rPr lang="en-US" sz="2400" b="1" dirty="0" err="1">
                          <a:effectLst/>
                        </a:rPr>
                        <a:t>Simoneaux</a:t>
                      </a:r>
                      <a:r>
                        <a:rPr lang="en-US" sz="2400" b="1" dirty="0">
                          <a:effectLst/>
                        </a:rPr>
                        <a:t>       (&lt;1)</a:t>
                      </a:r>
                      <a:endParaRPr lang="en-US" sz="2400" b="1"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291619604"/>
                  </a:ext>
                </a:extLst>
              </a:tr>
              <a:tr h="364638">
                <a:tc>
                  <a:txBody>
                    <a:bodyPr/>
                    <a:lstStyle/>
                    <a:p>
                      <a:pPr marL="0" marR="0" algn="l" defTabSz="914400" rtl="0" eaLnBrk="1" latinLnBrk="0" hangingPunct="1">
                        <a:spcBef>
                          <a:spcPts val="0"/>
                        </a:spcBef>
                        <a:spcAft>
                          <a:spcPts val="0"/>
                        </a:spcAft>
                      </a:pPr>
                      <a:r>
                        <a:rPr lang="en-US" sz="2400" b="1" kern="1200">
                          <a:solidFill>
                            <a:schemeClr val="dk1"/>
                          </a:solidFill>
                          <a:effectLst/>
                          <a:latin typeface="+mn-lt"/>
                          <a:ea typeface="+mn-ea"/>
                          <a:cs typeface="+mn-cs"/>
                        </a:rPr>
                        <a:t>Foundation</a:t>
                      </a:r>
                    </a:p>
                  </a:txBody>
                  <a:tcPr marL="68580" marR="68580" marT="0" marB="0">
                    <a:solidFill>
                      <a:schemeClr val="tx2">
                        <a:lumMod val="20000"/>
                        <a:lumOff val="80000"/>
                      </a:schemeClr>
                    </a:solidFill>
                  </a:tcPr>
                </a:tc>
                <a:tc>
                  <a:txBody>
                    <a:bodyPr/>
                    <a:lstStyle/>
                    <a:p>
                      <a:pPr marL="0" marR="0">
                        <a:spcBef>
                          <a:spcPts val="0"/>
                        </a:spcBef>
                        <a:spcAft>
                          <a:spcPts val="0"/>
                        </a:spcAft>
                      </a:pPr>
                      <a:r>
                        <a:rPr lang="en-US" sz="2400" b="1" dirty="0">
                          <a:effectLst/>
                        </a:rPr>
                        <a:t>Byron Sutton              (52) Past Pres.</a:t>
                      </a:r>
                      <a:endParaRPr lang="en-US" sz="2400" b="1"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2349630246"/>
                  </a:ext>
                </a:extLst>
              </a:tr>
              <a:tr h="364638">
                <a:tc>
                  <a:txBody>
                    <a:bodyPr/>
                    <a:lstStyle/>
                    <a:p>
                      <a:pPr marL="0" marR="0" algn="l" defTabSz="914400" rtl="0" eaLnBrk="1" latinLnBrk="0" hangingPunct="1">
                        <a:spcBef>
                          <a:spcPts val="0"/>
                        </a:spcBef>
                        <a:spcAft>
                          <a:spcPts val="0"/>
                        </a:spcAft>
                      </a:pPr>
                      <a:r>
                        <a:rPr lang="en-US" sz="2400" b="1" kern="1200">
                          <a:solidFill>
                            <a:schemeClr val="dk1"/>
                          </a:solidFill>
                          <a:effectLst/>
                          <a:latin typeface="+mn-lt"/>
                          <a:ea typeface="+mn-ea"/>
                          <a:cs typeface="+mn-cs"/>
                        </a:rPr>
                        <a:t>International Service</a:t>
                      </a:r>
                    </a:p>
                  </a:txBody>
                  <a:tcPr marL="68580" marR="68580" marT="0" marB="0">
                    <a:solidFill>
                      <a:schemeClr val="tx2">
                        <a:lumMod val="20000"/>
                        <a:lumOff val="80000"/>
                      </a:schemeClr>
                    </a:solidFill>
                  </a:tcPr>
                </a:tc>
                <a:tc>
                  <a:txBody>
                    <a:bodyPr/>
                    <a:lstStyle/>
                    <a:p>
                      <a:pPr marL="0" marR="0">
                        <a:spcBef>
                          <a:spcPts val="0"/>
                        </a:spcBef>
                        <a:spcAft>
                          <a:spcPts val="0"/>
                        </a:spcAft>
                      </a:pPr>
                      <a:r>
                        <a:rPr lang="en-US" sz="2400" b="1" dirty="0">
                          <a:effectLst/>
                        </a:rPr>
                        <a:t>Emerson Greco          (16) Past Pres.</a:t>
                      </a:r>
                      <a:endParaRPr lang="en-US" sz="2400" b="1"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904397244"/>
                  </a:ext>
                </a:extLst>
              </a:tr>
              <a:tr h="364638">
                <a:tc>
                  <a:txBody>
                    <a:bodyPr/>
                    <a:lstStyle/>
                    <a:p>
                      <a:pPr marL="0" marR="0" algn="l" defTabSz="914400" rtl="0" eaLnBrk="1" latinLnBrk="0" hangingPunct="1">
                        <a:spcBef>
                          <a:spcPts val="0"/>
                        </a:spcBef>
                        <a:spcAft>
                          <a:spcPts val="0"/>
                        </a:spcAft>
                      </a:pPr>
                      <a:r>
                        <a:rPr lang="en-US" sz="2400" b="1" kern="1200">
                          <a:solidFill>
                            <a:schemeClr val="dk1"/>
                          </a:solidFill>
                          <a:effectLst/>
                          <a:latin typeface="+mn-lt"/>
                          <a:ea typeface="+mn-ea"/>
                          <a:cs typeface="+mn-cs"/>
                        </a:rPr>
                        <a:t>Youth Service</a:t>
                      </a:r>
                    </a:p>
                  </a:txBody>
                  <a:tcPr marL="68580" marR="68580" marT="0" marB="0">
                    <a:solidFill>
                      <a:schemeClr val="tx2">
                        <a:lumMod val="20000"/>
                        <a:lumOff val="80000"/>
                      </a:schemeClr>
                    </a:solidFill>
                  </a:tcPr>
                </a:tc>
                <a:tc>
                  <a:txBody>
                    <a:bodyPr/>
                    <a:lstStyle/>
                    <a:p>
                      <a:pPr marL="0" marR="0">
                        <a:spcBef>
                          <a:spcPts val="0"/>
                        </a:spcBef>
                        <a:spcAft>
                          <a:spcPts val="0"/>
                        </a:spcAft>
                      </a:pPr>
                      <a:r>
                        <a:rPr lang="en-US" sz="2400" b="1" dirty="0">
                          <a:effectLst/>
                        </a:rPr>
                        <a:t>Norma Sutton            (33) Past Pres.</a:t>
                      </a:r>
                      <a:endParaRPr lang="en-US" sz="2400" b="1"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2712608095"/>
                  </a:ext>
                </a:extLst>
              </a:tr>
              <a:tr h="364638">
                <a:tc>
                  <a:txBody>
                    <a:bodyPr/>
                    <a:lstStyle/>
                    <a:p>
                      <a:pPr marL="0" marR="0" algn="l" defTabSz="914400" rtl="0" eaLnBrk="1" latinLnBrk="0" hangingPunct="1">
                        <a:spcBef>
                          <a:spcPts val="0"/>
                        </a:spcBef>
                        <a:spcAft>
                          <a:spcPts val="0"/>
                        </a:spcAft>
                      </a:pPr>
                      <a:r>
                        <a:rPr lang="en-US" sz="2400" b="1" kern="1200">
                          <a:solidFill>
                            <a:schemeClr val="dk1"/>
                          </a:solidFill>
                          <a:effectLst/>
                          <a:latin typeface="+mn-lt"/>
                          <a:ea typeface="+mn-ea"/>
                          <a:cs typeface="+mn-cs"/>
                        </a:rPr>
                        <a:t>Club Service</a:t>
                      </a:r>
                    </a:p>
                  </a:txBody>
                  <a:tcPr marL="68580" marR="68580" marT="0" marB="0">
                    <a:solidFill>
                      <a:schemeClr val="tx2">
                        <a:lumMod val="20000"/>
                        <a:lumOff val="80000"/>
                      </a:schemeClr>
                    </a:solidFill>
                  </a:tcPr>
                </a:tc>
                <a:tc>
                  <a:txBody>
                    <a:bodyPr/>
                    <a:lstStyle/>
                    <a:p>
                      <a:pPr marL="0" marR="0">
                        <a:spcBef>
                          <a:spcPts val="0"/>
                        </a:spcBef>
                        <a:spcAft>
                          <a:spcPts val="0"/>
                        </a:spcAft>
                      </a:pPr>
                      <a:r>
                        <a:rPr lang="en-US" sz="2400" b="1" dirty="0">
                          <a:effectLst/>
                        </a:rPr>
                        <a:t>Judy Black                   (27)</a:t>
                      </a:r>
                      <a:endParaRPr lang="en-US" sz="2400" b="1"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2960396938"/>
                  </a:ext>
                </a:extLst>
              </a:tr>
              <a:tr h="364638">
                <a:tc>
                  <a:txBody>
                    <a:bodyPr/>
                    <a:lstStyle/>
                    <a:p>
                      <a:pPr marL="0" marR="0" algn="l" defTabSz="914400" rtl="0" eaLnBrk="1" latinLnBrk="0" hangingPunct="1">
                        <a:spcBef>
                          <a:spcPts val="0"/>
                        </a:spcBef>
                        <a:spcAft>
                          <a:spcPts val="0"/>
                        </a:spcAft>
                      </a:pPr>
                      <a:r>
                        <a:rPr lang="en-US" sz="2400" b="1" kern="1200">
                          <a:solidFill>
                            <a:schemeClr val="dk1"/>
                          </a:solidFill>
                          <a:effectLst/>
                          <a:latin typeface="+mn-lt"/>
                          <a:ea typeface="+mn-ea"/>
                          <a:cs typeface="+mn-cs"/>
                        </a:rPr>
                        <a:t>Vocational Service</a:t>
                      </a:r>
                    </a:p>
                  </a:txBody>
                  <a:tcPr marL="68580" marR="68580" marT="0" marB="0">
                    <a:solidFill>
                      <a:schemeClr val="tx2">
                        <a:lumMod val="20000"/>
                        <a:lumOff val="80000"/>
                      </a:schemeClr>
                    </a:solidFill>
                  </a:tcPr>
                </a:tc>
                <a:tc>
                  <a:txBody>
                    <a:bodyPr/>
                    <a:lstStyle/>
                    <a:p>
                      <a:pPr marL="0" marR="0">
                        <a:spcBef>
                          <a:spcPts val="0"/>
                        </a:spcBef>
                        <a:spcAft>
                          <a:spcPts val="0"/>
                        </a:spcAft>
                      </a:pPr>
                      <a:r>
                        <a:rPr lang="en-US" sz="2400" b="1" dirty="0">
                          <a:effectLst/>
                        </a:rPr>
                        <a:t>Don Hairston              (44) Past Pres.</a:t>
                      </a:r>
                      <a:endParaRPr lang="en-US" sz="2400" b="1"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83794822"/>
                  </a:ext>
                </a:extLst>
              </a:tr>
              <a:tr h="364638">
                <a:tc>
                  <a:txBody>
                    <a:bodyPr/>
                    <a:lstStyle/>
                    <a:p>
                      <a:pPr marL="0" marR="0" algn="ctr">
                        <a:spcBef>
                          <a:spcPts val="0"/>
                        </a:spcBef>
                        <a:spcAft>
                          <a:spcPts val="0"/>
                        </a:spcAft>
                      </a:pPr>
                      <a:r>
                        <a:rPr lang="en-US" sz="2400">
                          <a:effectLst/>
                        </a:rPr>
                        <a:t>NON-BOARD POSITIONS</a:t>
                      </a:r>
                      <a:endParaRPr lang="en-US" sz="24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solidFill>
                      <a:schemeClr val="accent5">
                        <a:lumMod val="75000"/>
                      </a:schemeClr>
                    </a:solidFill>
                  </a:tcPr>
                </a:tc>
                <a:tc>
                  <a:txBody>
                    <a:bodyPr/>
                    <a:lstStyle/>
                    <a:p>
                      <a:pPr marL="0" marR="0" algn="ctr">
                        <a:spcBef>
                          <a:spcPts val="0"/>
                        </a:spcBef>
                        <a:spcAft>
                          <a:spcPts val="0"/>
                        </a:spcAft>
                      </a:pPr>
                      <a:r>
                        <a:rPr lang="en-US" sz="2400" b="1">
                          <a:solidFill>
                            <a:schemeClr val="bg1"/>
                          </a:solidFill>
                          <a:effectLst/>
                        </a:rPr>
                        <a:t>MEMBER SERVING</a:t>
                      </a:r>
                      <a:endParaRPr lang="en-US" sz="2400" b="1">
                        <a:solidFill>
                          <a:schemeClr val="bg1"/>
                        </a:solidFill>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solidFill>
                      <a:schemeClr val="accent5">
                        <a:lumMod val="75000"/>
                      </a:schemeClr>
                    </a:solidFill>
                  </a:tcPr>
                </a:tc>
                <a:extLst>
                  <a:ext uri="{0D108BD9-81ED-4DB2-BD59-A6C34878D82A}">
                    <a16:rowId xmlns:a16="http://schemas.microsoft.com/office/drawing/2014/main" val="1630922174"/>
                  </a:ext>
                </a:extLst>
              </a:tr>
              <a:tr h="364638">
                <a:tc>
                  <a:txBody>
                    <a:bodyPr/>
                    <a:lstStyle/>
                    <a:p>
                      <a:pPr marL="0" marR="0" algn="l" defTabSz="914400" rtl="0" eaLnBrk="1" latinLnBrk="0" hangingPunct="1">
                        <a:spcBef>
                          <a:spcPts val="0"/>
                        </a:spcBef>
                        <a:spcAft>
                          <a:spcPts val="0"/>
                        </a:spcAft>
                      </a:pPr>
                      <a:r>
                        <a:rPr lang="en-US" sz="2400" b="1" kern="1200">
                          <a:solidFill>
                            <a:schemeClr val="dk1"/>
                          </a:solidFill>
                          <a:effectLst/>
                          <a:latin typeface="+mn-lt"/>
                          <a:ea typeface="+mn-ea"/>
                          <a:cs typeface="+mn-cs"/>
                        </a:rPr>
                        <a:t>Bulletin</a:t>
                      </a:r>
                    </a:p>
                  </a:txBody>
                  <a:tcPr marL="68580" marR="68580" marT="0" marB="0">
                    <a:solidFill>
                      <a:schemeClr val="tx2">
                        <a:lumMod val="20000"/>
                        <a:lumOff val="80000"/>
                      </a:schemeClr>
                    </a:solidFill>
                  </a:tcPr>
                </a:tc>
                <a:tc>
                  <a:txBody>
                    <a:bodyPr/>
                    <a:lstStyle/>
                    <a:p>
                      <a:pPr marL="0" marR="0">
                        <a:spcBef>
                          <a:spcPts val="0"/>
                        </a:spcBef>
                        <a:spcAft>
                          <a:spcPts val="0"/>
                        </a:spcAft>
                      </a:pPr>
                      <a:r>
                        <a:rPr lang="en-US" sz="2400" b="1" kern="1200">
                          <a:solidFill>
                            <a:schemeClr val="dk1"/>
                          </a:solidFill>
                          <a:effectLst/>
                          <a:latin typeface="+mn-lt"/>
                          <a:ea typeface="+mn-ea"/>
                          <a:cs typeface="+mn-cs"/>
                        </a:rPr>
                        <a:t>Norma Sutton</a:t>
                      </a:r>
                    </a:p>
                  </a:txBody>
                  <a:tcPr marL="68580" marR="68580" marT="0" marB="0">
                    <a:solidFill>
                      <a:schemeClr val="tx2">
                        <a:lumMod val="20000"/>
                        <a:lumOff val="80000"/>
                      </a:schemeClr>
                    </a:solidFill>
                  </a:tcPr>
                </a:tc>
                <a:extLst>
                  <a:ext uri="{0D108BD9-81ED-4DB2-BD59-A6C34878D82A}">
                    <a16:rowId xmlns:a16="http://schemas.microsoft.com/office/drawing/2014/main" val="685414893"/>
                  </a:ext>
                </a:extLst>
              </a:tr>
              <a:tr h="364638">
                <a:tc>
                  <a:txBody>
                    <a:bodyPr/>
                    <a:lstStyle/>
                    <a:p>
                      <a:pPr marL="0" marR="0" algn="l" defTabSz="914400" rtl="0" eaLnBrk="1" latinLnBrk="0" hangingPunct="1">
                        <a:spcBef>
                          <a:spcPts val="0"/>
                        </a:spcBef>
                        <a:spcAft>
                          <a:spcPts val="0"/>
                        </a:spcAft>
                      </a:pPr>
                      <a:r>
                        <a:rPr lang="en-US" sz="2400" b="1" kern="1200">
                          <a:solidFill>
                            <a:schemeClr val="dk1"/>
                          </a:solidFill>
                          <a:effectLst/>
                          <a:latin typeface="+mn-lt"/>
                          <a:ea typeface="+mn-ea"/>
                          <a:cs typeface="+mn-cs"/>
                        </a:rPr>
                        <a:t>Sergeant-at-Arms</a:t>
                      </a:r>
                    </a:p>
                  </a:txBody>
                  <a:tcPr marL="68580" marR="68580" marT="0" marB="0">
                    <a:solidFill>
                      <a:schemeClr val="tx2">
                        <a:lumMod val="20000"/>
                        <a:lumOff val="80000"/>
                      </a:schemeClr>
                    </a:solidFill>
                  </a:tcPr>
                </a:tc>
                <a:tc>
                  <a:txBody>
                    <a:bodyPr/>
                    <a:lstStyle/>
                    <a:p>
                      <a:pPr marL="0" marR="0">
                        <a:spcBef>
                          <a:spcPts val="0"/>
                        </a:spcBef>
                        <a:spcAft>
                          <a:spcPts val="0"/>
                        </a:spcAft>
                      </a:pPr>
                      <a:r>
                        <a:rPr lang="en-US" sz="2400" b="1" kern="1200" dirty="0">
                          <a:solidFill>
                            <a:schemeClr val="dk1"/>
                          </a:solidFill>
                          <a:effectLst/>
                          <a:latin typeface="+mn-lt"/>
                          <a:ea typeface="+mn-ea"/>
                          <a:cs typeface="+mn-cs"/>
                        </a:rPr>
                        <a:t>Spencer </a:t>
                      </a:r>
                      <a:r>
                        <a:rPr lang="en-US" sz="2400" b="1" kern="1200" dirty="0" err="1">
                          <a:solidFill>
                            <a:schemeClr val="dk1"/>
                          </a:solidFill>
                          <a:effectLst/>
                          <a:latin typeface="+mn-lt"/>
                          <a:ea typeface="+mn-ea"/>
                          <a:cs typeface="+mn-cs"/>
                        </a:rPr>
                        <a:t>Saintfleur</a:t>
                      </a:r>
                      <a:r>
                        <a:rPr lang="en-US" sz="2400" b="1" kern="1200" dirty="0">
                          <a:solidFill>
                            <a:schemeClr val="dk1"/>
                          </a:solidFill>
                          <a:effectLst/>
                          <a:latin typeface="+mn-lt"/>
                          <a:ea typeface="+mn-ea"/>
                          <a:cs typeface="+mn-cs"/>
                        </a:rPr>
                        <a:t>     (2)</a:t>
                      </a:r>
                    </a:p>
                  </a:txBody>
                  <a:tcPr marL="68580" marR="68580" marT="0" marB="0">
                    <a:solidFill>
                      <a:schemeClr val="tx2">
                        <a:lumMod val="20000"/>
                        <a:lumOff val="80000"/>
                      </a:schemeClr>
                    </a:solidFill>
                  </a:tcPr>
                </a:tc>
                <a:extLst>
                  <a:ext uri="{0D108BD9-81ED-4DB2-BD59-A6C34878D82A}">
                    <a16:rowId xmlns:a16="http://schemas.microsoft.com/office/drawing/2014/main" val="3182790991"/>
                  </a:ext>
                </a:extLst>
              </a:tr>
            </a:tbl>
          </a:graphicData>
        </a:graphic>
      </p:graphicFrame>
      <p:sp>
        <p:nvSpPr>
          <p:cNvPr id="3" name="Title 1">
            <a:extLst>
              <a:ext uri="{FF2B5EF4-FFF2-40B4-BE49-F238E27FC236}">
                <a16:creationId xmlns:a16="http://schemas.microsoft.com/office/drawing/2014/main" id="{4C9B0394-7B53-014F-B448-EA8E537ECA3F}"/>
              </a:ext>
            </a:extLst>
          </p:cNvPr>
          <p:cNvSpPr>
            <a:spLocks noGrp="1"/>
          </p:cNvSpPr>
          <p:nvPr>
            <p:ph type="title"/>
          </p:nvPr>
        </p:nvSpPr>
        <p:spPr>
          <a:xfrm>
            <a:off x="838200" y="125976"/>
            <a:ext cx="10515600" cy="743819"/>
          </a:xfrm>
        </p:spPr>
        <p:txBody>
          <a:bodyPr>
            <a:normAutofit/>
          </a:bodyPr>
          <a:lstStyle/>
          <a:p>
            <a:pPr algn="ctr"/>
            <a:r>
              <a:rPr lang="en-US" sz="3600" b="1">
                <a:solidFill>
                  <a:schemeClr val="accent1">
                    <a:lumMod val="75000"/>
                  </a:schemeClr>
                </a:solidFill>
                <a:latin typeface="Arial" panose="020B0604020202020204" pitchFamily="34" charset="0"/>
                <a:cs typeface="Arial" panose="020B0604020202020204" pitchFamily="34" charset="0"/>
              </a:rPr>
              <a:t>YOUR LEADERSHIP TEAM 2021-2022</a:t>
            </a:r>
            <a:endParaRPr lang="en-US" sz="360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5458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D5D9C-C0E3-4B85-A31E-BAB85750F405}"/>
              </a:ext>
            </a:extLst>
          </p:cNvPr>
          <p:cNvSpPr>
            <a:spLocks noGrp="1"/>
          </p:cNvSpPr>
          <p:nvPr>
            <p:ph type="title"/>
          </p:nvPr>
        </p:nvSpPr>
        <p:spPr>
          <a:xfrm>
            <a:off x="838200" y="365125"/>
            <a:ext cx="10515600" cy="1162591"/>
          </a:xfrm>
        </p:spPr>
        <p:txBody>
          <a:bodyPr>
            <a:normAutofit/>
          </a:bodyPr>
          <a:lstStyle/>
          <a:p>
            <a:pPr algn="ctr"/>
            <a:r>
              <a:rPr lang="en-US" sz="4000" b="1">
                <a:solidFill>
                  <a:schemeClr val="accent1">
                    <a:lumMod val="75000"/>
                  </a:schemeClr>
                </a:solidFill>
                <a:latin typeface="Arial" panose="020B0604020202020204" pitchFamily="34" charset="0"/>
                <a:cs typeface="Arial" panose="020B0604020202020204" pitchFamily="34" charset="0"/>
              </a:rPr>
              <a:t>MAJOR GOALS</a:t>
            </a:r>
            <a:br>
              <a:rPr lang="en-US" sz="2400" b="1">
                <a:solidFill>
                  <a:schemeClr val="accent1">
                    <a:lumMod val="75000"/>
                  </a:schemeClr>
                </a:solidFill>
                <a:latin typeface="Arial" panose="020B0604020202020204" pitchFamily="34" charset="0"/>
                <a:cs typeface="Arial" panose="020B0604020202020204" pitchFamily="34" charset="0"/>
              </a:rPr>
            </a:br>
            <a:r>
              <a:rPr lang="en-US" sz="2400" b="1">
                <a:solidFill>
                  <a:schemeClr val="accent1">
                    <a:lumMod val="75000"/>
                  </a:schemeClr>
                </a:solidFill>
                <a:latin typeface="Arial" panose="020B0604020202020204" pitchFamily="34" charset="0"/>
                <a:cs typeface="Arial" panose="020B0604020202020204" pitchFamily="34" charset="0"/>
              </a:rPr>
              <a:t>5-Year Strategic Plan</a:t>
            </a:r>
          </a:p>
        </p:txBody>
      </p:sp>
      <p:sp>
        <p:nvSpPr>
          <p:cNvPr id="3" name="Content Placeholder 2">
            <a:extLst>
              <a:ext uri="{FF2B5EF4-FFF2-40B4-BE49-F238E27FC236}">
                <a16:creationId xmlns:a16="http://schemas.microsoft.com/office/drawing/2014/main" id="{29E49322-90BF-48A6-95BC-FE175EB37668}"/>
              </a:ext>
            </a:extLst>
          </p:cNvPr>
          <p:cNvSpPr>
            <a:spLocks noGrp="1"/>
          </p:cNvSpPr>
          <p:nvPr>
            <p:ph idx="1"/>
          </p:nvPr>
        </p:nvSpPr>
        <p:spPr/>
        <p:txBody>
          <a:bodyPr>
            <a:noAutofit/>
          </a:bodyPr>
          <a:lstStyle/>
          <a:p>
            <a:r>
              <a:rPr lang="en-US" sz="2400" b="1">
                <a:solidFill>
                  <a:schemeClr val="accent1">
                    <a:lumMod val="75000"/>
                  </a:schemeClr>
                </a:solidFill>
                <a:latin typeface="Arial" panose="020B0604020202020204" pitchFamily="34" charset="0"/>
                <a:cs typeface="Arial" panose="020B0604020202020204" pitchFamily="34" charset="0"/>
              </a:rPr>
              <a:t>INCREASE OUR IMPACT</a:t>
            </a:r>
          </a:p>
          <a:p>
            <a:endParaRPr lang="en-US" sz="2400" b="1">
              <a:solidFill>
                <a:schemeClr val="accent1">
                  <a:lumMod val="75000"/>
                </a:schemeClr>
              </a:solidFill>
              <a:latin typeface="Arial" panose="020B0604020202020204" pitchFamily="34" charset="0"/>
              <a:cs typeface="Arial" panose="020B0604020202020204" pitchFamily="34" charset="0"/>
            </a:endParaRPr>
          </a:p>
          <a:p>
            <a:r>
              <a:rPr lang="en-US" sz="2400" b="1">
                <a:solidFill>
                  <a:schemeClr val="accent1">
                    <a:lumMod val="75000"/>
                  </a:schemeClr>
                </a:solidFill>
                <a:latin typeface="Arial" panose="020B0604020202020204" pitchFamily="34" charset="0"/>
                <a:cs typeface="Arial" panose="020B0604020202020204" pitchFamily="34" charset="0"/>
              </a:rPr>
              <a:t>EXPAND OUR REACH</a:t>
            </a:r>
          </a:p>
          <a:p>
            <a:endParaRPr lang="en-US" sz="2400" b="1">
              <a:solidFill>
                <a:schemeClr val="accent1">
                  <a:lumMod val="75000"/>
                </a:schemeClr>
              </a:solidFill>
              <a:latin typeface="Arial" panose="020B0604020202020204" pitchFamily="34" charset="0"/>
              <a:cs typeface="Arial" panose="020B0604020202020204" pitchFamily="34" charset="0"/>
            </a:endParaRPr>
          </a:p>
          <a:p>
            <a:r>
              <a:rPr lang="en-US" sz="2400" b="1">
                <a:solidFill>
                  <a:schemeClr val="accent1">
                    <a:lumMod val="75000"/>
                  </a:schemeClr>
                </a:solidFill>
                <a:latin typeface="Arial" panose="020B0604020202020204" pitchFamily="34" charset="0"/>
                <a:cs typeface="Arial" panose="020B0604020202020204" pitchFamily="34" charset="0"/>
              </a:rPr>
              <a:t>STRENGTHEN OUR IMAGE / REPUTATION</a:t>
            </a:r>
          </a:p>
          <a:p>
            <a:endParaRPr lang="en-US" sz="2400" b="1">
              <a:solidFill>
                <a:schemeClr val="accent1">
                  <a:lumMod val="75000"/>
                </a:schemeClr>
              </a:solidFill>
              <a:latin typeface="Arial" panose="020B0604020202020204" pitchFamily="34" charset="0"/>
              <a:cs typeface="Arial" panose="020B0604020202020204" pitchFamily="34" charset="0"/>
            </a:endParaRPr>
          </a:p>
          <a:p>
            <a:r>
              <a:rPr lang="en-US" sz="2400" b="1">
                <a:solidFill>
                  <a:schemeClr val="accent1">
                    <a:lumMod val="75000"/>
                  </a:schemeClr>
                </a:solidFill>
                <a:latin typeface="Arial" panose="020B0604020202020204" pitchFamily="34" charset="0"/>
                <a:cs typeface="Arial" panose="020B0604020202020204" pitchFamily="34" charset="0"/>
              </a:rPr>
              <a:t>ENHANCE PARTICIPANT ENGAGEMENT</a:t>
            </a:r>
          </a:p>
          <a:p>
            <a:endParaRPr lang="en-US" sz="2400" b="1">
              <a:solidFill>
                <a:schemeClr val="accent1">
                  <a:lumMod val="75000"/>
                </a:schemeClr>
              </a:solidFill>
              <a:latin typeface="Arial" panose="020B0604020202020204" pitchFamily="34" charset="0"/>
              <a:cs typeface="Arial" panose="020B0604020202020204" pitchFamily="34" charset="0"/>
            </a:endParaRPr>
          </a:p>
          <a:p>
            <a:r>
              <a:rPr lang="en-US" sz="2400" b="1">
                <a:solidFill>
                  <a:schemeClr val="accent1">
                    <a:lumMod val="75000"/>
                  </a:schemeClr>
                </a:solidFill>
                <a:latin typeface="Arial" panose="020B0604020202020204" pitchFamily="34" charset="0"/>
                <a:cs typeface="Arial" panose="020B0604020202020204" pitchFamily="34" charset="0"/>
              </a:rPr>
              <a:t>IMPROVE OUR KNOWLEDGE OF ROTARY</a:t>
            </a:r>
          </a:p>
        </p:txBody>
      </p:sp>
    </p:spTree>
    <p:extLst>
      <p:ext uri="{BB962C8B-B14F-4D97-AF65-F5344CB8AC3E}">
        <p14:creationId xmlns:p14="http://schemas.microsoft.com/office/powerpoint/2010/main" val="2410976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28303</TotalTime>
  <Words>2933</Words>
  <Application>Microsoft Office PowerPoint</Application>
  <PresentationFormat>Widescreen</PresentationFormat>
  <Paragraphs>396</Paragraphs>
  <Slides>27</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Franklin Gothic Book</vt:lpstr>
      <vt:lpstr>Office Theme</vt:lpstr>
      <vt:lpstr>CLUB ASSEMBLY</vt:lpstr>
      <vt:lpstr>2020-2021 HIGHLIGHTS AND ACCOMPLISHMENTS KAREN HAIRSTON</vt:lpstr>
      <vt:lpstr>SECRETARY’S REPORT CHUCK BARCUS</vt:lpstr>
      <vt:lpstr>TREASURER’S REPORT PHIL LEOPOLD</vt:lpstr>
      <vt:lpstr>PowerPoint Presentation</vt:lpstr>
      <vt:lpstr>PowerPoint Presentation</vt:lpstr>
      <vt:lpstr>CLUB STRUCTURE, GUIDANCE, RESOURCES</vt:lpstr>
      <vt:lpstr>YOUR LEADERSHIP TEAM 2021-2022</vt:lpstr>
      <vt:lpstr>MAJOR GOALS 5-Year Strategic Plan</vt:lpstr>
      <vt:lpstr>GROW, DO MORE, BE MORE VISIBLE</vt:lpstr>
      <vt:lpstr>REACH BEYOND TOW </vt:lpstr>
      <vt:lpstr>ENGAGE WITH AND APPRECIATE THE COMMUNITY</vt:lpstr>
      <vt:lpstr>MAKE IT EASIER AND MORE REWARDING FOR MEMBERS AND OTHERS TO SERVE</vt:lpstr>
      <vt:lpstr>LEARN AND SHARE THE KNOWLEDGE, RESOURCES, AND CULTURE OF SERVICE THAT ARE ROTARY</vt:lpstr>
      <vt:lpstr>COMMITTEE PLANS</vt:lpstr>
      <vt:lpstr>PowerPoint Presentation</vt:lpstr>
      <vt:lpstr>MEMBERSHIP COMMITTEE PLAN ANDY AGOOS</vt:lpstr>
      <vt:lpstr>FOUNDATION COMMITTEE PLAN BYRON SUTTON</vt:lpstr>
      <vt:lpstr>PowerPoint Presentation</vt:lpstr>
      <vt:lpstr>INTERNATIONAL COMMITTEE PLAN EMERSON GRECO</vt:lpstr>
      <vt:lpstr>YOUTH SERVICES COMMITTEE PLAN NORMA SUTTON</vt:lpstr>
      <vt:lpstr>CLUB SERVICE COMMITTEE PLAN JUDY BLACK</vt:lpstr>
      <vt:lpstr>VOCATIONAL SERVICE COMMITTEE PLAN DON HAIRSTON</vt:lpstr>
      <vt:lpstr>PRESIDENT-ELECT PLANS GEORGE POELKER</vt:lpstr>
      <vt:lpstr>SPEAKER / PRESENTATION FOCUS AREAS TOM JOHNSON</vt:lpstr>
      <vt:lpstr>SPEAKERS AND MEETING SCHEDULE FOR JULY TOM JOHNSON</vt:lpstr>
      <vt:lpstr>QUESTIONS /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STRATERGY PLAN</dc:title>
  <dc:creator>Norma Sutton</dc:creator>
  <cp:lastModifiedBy>Norma Sutton</cp:lastModifiedBy>
  <cp:revision>188</cp:revision>
  <dcterms:created xsi:type="dcterms:W3CDTF">2021-02-17T15:13:39Z</dcterms:created>
  <dcterms:modified xsi:type="dcterms:W3CDTF">2021-07-05T22:52:57Z</dcterms:modified>
</cp:coreProperties>
</file>